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 id="2147483675" r:id="rId5"/>
  </p:sldMasterIdLst>
  <p:notesMasterIdLst>
    <p:notesMasterId r:id="rId15"/>
  </p:notesMasterIdLst>
  <p:handoutMasterIdLst>
    <p:handoutMasterId r:id="rId16"/>
  </p:handoutMasterIdLst>
  <p:sldIdLst>
    <p:sldId id="509" r:id="rId6"/>
    <p:sldId id="486" r:id="rId7"/>
    <p:sldId id="488" r:id="rId8"/>
    <p:sldId id="489" r:id="rId9"/>
    <p:sldId id="490" r:id="rId10"/>
    <p:sldId id="487" r:id="rId11"/>
    <p:sldId id="510" r:id="rId12"/>
    <p:sldId id="511" r:id="rId13"/>
    <p:sldId id="512" r:id="rId14"/>
  </p:sldIdLst>
  <p:sldSz cx="9906000" cy="6858000" type="A4"/>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207" userDrawn="1">
          <p15:clr>
            <a:srgbClr val="A4A3A4"/>
          </p15:clr>
        </p15:guide>
        <p15:guide id="2" pos="44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UVILLIER, Nathalie (DIRECTION DES SPORTS/DS DIR)" initials="CN(DSD"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BAD2"/>
    <a:srgbClr val="144391"/>
    <a:srgbClr val="C2D6F7"/>
    <a:srgbClr val="83197B"/>
    <a:srgbClr val="000000"/>
    <a:srgbClr val="F2F2F2"/>
    <a:srgbClr val="F8D7D5"/>
    <a:srgbClr val="008000"/>
    <a:srgbClr val="A638B2"/>
    <a:srgbClr val="DE36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13" autoAdjust="0"/>
    <p:restoredTop sz="95280" autoAdjust="0"/>
  </p:normalViewPr>
  <p:slideViewPr>
    <p:cSldViewPr>
      <p:cViewPr>
        <p:scale>
          <a:sx n="80" d="100"/>
          <a:sy n="80" d="100"/>
        </p:scale>
        <p:origin x="2824" y="1896"/>
      </p:cViewPr>
      <p:guideLst>
        <p:guide orient="horz" pos="1207"/>
        <p:guide pos="444"/>
      </p:guideLst>
    </p:cSldViewPr>
  </p:slideViewPr>
  <p:notesTextViewPr>
    <p:cViewPr>
      <p:scale>
        <a:sx n="1" d="1"/>
        <a:sy n="1" d="1"/>
      </p:scale>
      <p:origin x="0" y="0"/>
    </p:cViewPr>
  </p:notesTextViewPr>
  <p:notesViewPr>
    <p:cSldViewPr>
      <p:cViewPr varScale="1">
        <p:scale>
          <a:sx n="58" d="100"/>
          <a:sy n="58" d="100"/>
        </p:scale>
        <p:origin x="3254" y="77"/>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commentAuthors" Target="commentAuthors.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79CEB67-9D9C-4913-8604-03A3356524FC}" type="datetimeFigureOut">
              <a:rPr lang="fr-FR" smtClean="0"/>
              <a:t>20/06/2018</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D531C65D-DC5E-4E5B-8115-FF11757F340F}" type="slidenum">
              <a:rPr lang="fr-FR" smtClean="0"/>
              <a:t>‹#›</a:t>
            </a:fld>
            <a:endParaRPr lang="fr-FR"/>
          </a:p>
        </p:txBody>
      </p:sp>
    </p:spTree>
    <p:extLst>
      <p:ext uri="{BB962C8B-B14F-4D97-AF65-F5344CB8AC3E}">
        <p14:creationId xmlns:p14="http://schemas.microsoft.com/office/powerpoint/2010/main" val="1241687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33" tIns="45717" rIns="91433" bIns="45717"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49689" y="0"/>
            <a:ext cx="2946400" cy="496888"/>
          </a:xfrm>
          <a:prstGeom prst="rect">
            <a:avLst/>
          </a:prstGeom>
        </p:spPr>
        <p:txBody>
          <a:bodyPr vert="horz" lIns="91433" tIns="45717" rIns="91433" bIns="45717" rtlCol="0"/>
          <a:lstStyle>
            <a:lvl1pPr algn="r" fontAlgn="auto">
              <a:spcBef>
                <a:spcPts val="0"/>
              </a:spcBef>
              <a:spcAft>
                <a:spcPts val="0"/>
              </a:spcAft>
              <a:defRPr sz="1200" smtClean="0">
                <a:latin typeface="+mn-lt"/>
                <a:cs typeface="+mn-cs"/>
              </a:defRPr>
            </a:lvl1pPr>
          </a:lstStyle>
          <a:p>
            <a:pPr>
              <a:defRPr/>
            </a:pPr>
            <a:fld id="{049FAA0F-C10E-45AE-B317-7C69D8F3B254}" type="datetimeFigureOut">
              <a:rPr lang="fr-FR"/>
              <a:pPr>
                <a:defRPr/>
              </a:pPr>
              <a:t>20/06/2018</a:t>
            </a:fld>
            <a:endParaRPr lang="fr-FR"/>
          </a:p>
        </p:txBody>
      </p:sp>
      <p:sp>
        <p:nvSpPr>
          <p:cNvPr id="4" name="Espace réservé de l'image des diapositives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33" tIns="45717" rIns="91433" bIns="45717" rtlCol="0" anchor="ctr"/>
          <a:lstStyle/>
          <a:p>
            <a:pPr lvl="0"/>
            <a:endParaRPr lang="fr-FR" noProof="0"/>
          </a:p>
        </p:txBody>
      </p:sp>
      <p:sp>
        <p:nvSpPr>
          <p:cNvPr id="5" name="Espace réservé des commentaires 4"/>
          <p:cNvSpPr>
            <a:spLocks noGrp="1"/>
          </p:cNvSpPr>
          <p:nvPr>
            <p:ph type="body" sz="quarter" idx="3"/>
          </p:nvPr>
        </p:nvSpPr>
        <p:spPr>
          <a:xfrm>
            <a:off x="679451" y="4714876"/>
            <a:ext cx="5438775" cy="4467225"/>
          </a:xfrm>
          <a:prstGeom prst="rect">
            <a:avLst/>
          </a:prstGeom>
        </p:spPr>
        <p:txBody>
          <a:bodyPr vert="horz" lIns="91433" tIns="45717" rIns="91433" bIns="45717"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428164"/>
            <a:ext cx="2946400" cy="496887"/>
          </a:xfrm>
          <a:prstGeom prst="rect">
            <a:avLst/>
          </a:prstGeom>
        </p:spPr>
        <p:txBody>
          <a:bodyPr vert="horz" lIns="91433" tIns="45717" rIns="91433" bIns="45717"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49689" y="9428164"/>
            <a:ext cx="2946400" cy="496887"/>
          </a:xfrm>
          <a:prstGeom prst="rect">
            <a:avLst/>
          </a:prstGeom>
        </p:spPr>
        <p:txBody>
          <a:bodyPr vert="horz" lIns="91433" tIns="45717" rIns="91433" bIns="45717" rtlCol="0" anchor="b"/>
          <a:lstStyle>
            <a:lvl1pPr algn="r" fontAlgn="auto">
              <a:spcBef>
                <a:spcPts val="0"/>
              </a:spcBef>
              <a:spcAft>
                <a:spcPts val="0"/>
              </a:spcAft>
              <a:defRPr sz="1200" smtClean="0">
                <a:latin typeface="+mn-lt"/>
                <a:cs typeface="+mn-cs"/>
              </a:defRPr>
            </a:lvl1pPr>
          </a:lstStyle>
          <a:p>
            <a:pPr>
              <a:defRPr/>
            </a:pPr>
            <a:fld id="{3E4D1ECD-8B36-433C-AF39-A116C02AB026}" type="slidenum">
              <a:rPr lang="fr-FR"/>
              <a:pPr>
                <a:defRPr/>
              </a:pPr>
              <a:t>‹#›</a:t>
            </a:fld>
            <a:endParaRPr lang="fr-FR"/>
          </a:p>
        </p:txBody>
      </p:sp>
    </p:spTree>
    <p:extLst>
      <p:ext uri="{BB962C8B-B14F-4D97-AF65-F5344CB8AC3E}">
        <p14:creationId xmlns:p14="http://schemas.microsoft.com/office/powerpoint/2010/main" val="2156876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1" y="762000"/>
            <a:ext cx="7427565"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7532089" y="762000"/>
            <a:ext cx="2376821"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69252" y="1298448"/>
            <a:ext cx="5943600" cy="3255264"/>
          </a:xfrm>
        </p:spPr>
        <p:txBody>
          <a:bodyPr anchor="b">
            <a:normAutofit/>
          </a:bodyPr>
          <a:lstStyle>
            <a:lvl1pPr algn="l">
              <a:defRPr sz="4794" spc="-81"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893762" y="4670246"/>
            <a:ext cx="5943600" cy="914400"/>
          </a:xfrm>
        </p:spPr>
        <p:txBody>
          <a:bodyPr anchor="t">
            <a:normAutofit/>
          </a:bodyPr>
          <a:lstStyle>
            <a:lvl1pPr marL="0" indent="0" algn="l">
              <a:buNone/>
              <a:defRPr sz="1788" cap="none" spc="0" baseline="0">
                <a:solidFill>
                  <a:schemeClr val="accent1">
                    <a:lumMod val="20000"/>
                    <a:lumOff val="80000"/>
                  </a:schemeClr>
                </a:solidFill>
              </a:defRPr>
            </a:lvl1pPr>
            <a:lvl2pPr marL="371475" indent="0" algn="ctr">
              <a:buNone/>
              <a:defRPr sz="1788"/>
            </a:lvl2pPr>
            <a:lvl3pPr marL="742950" indent="0" algn="ctr">
              <a:buNone/>
              <a:defRPr sz="1788"/>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r>
              <a:rPr lang="fr-FR"/>
              <a:t>15 juin 2018</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04087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r>
              <a:rPr lang="fr-FR"/>
              <a:t>15 juin 2018</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79029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9562" y="990600"/>
            <a:ext cx="2290763" cy="4953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142679" y="868680"/>
            <a:ext cx="5943600" cy="5120640"/>
          </a:xfrm>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r>
              <a:rPr lang="fr-FR"/>
              <a:t>15 juin 2018</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43805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1" y="762000"/>
            <a:ext cx="7427565"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7532089" y="762000"/>
            <a:ext cx="2376821"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69252" y="1298448"/>
            <a:ext cx="5943600" cy="3255264"/>
          </a:xfrm>
        </p:spPr>
        <p:txBody>
          <a:bodyPr anchor="b">
            <a:normAutofit/>
          </a:bodyPr>
          <a:lstStyle>
            <a:lvl1pPr algn="l">
              <a:defRPr sz="4794" spc="-81"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893762" y="4670246"/>
            <a:ext cx="5943600" cy="914400"/>
          </a:xfrm>
        </p:spPr>
        <p:txBody>
          <a:bodyPr anchor="t">
            <a:normAutofit/>
          </a:bodyPr>
          <a:lstStyle>
            <a:lvl1pPr marL="0" indent="0" algn="l">
              <a:buNone/>
              <a:defRPr sz="1788" cap="none" spc="0" baseline="0">
                <a:solidFill>
                  <a:schemeClr val="accent1">
                    <a:lumMod val="20000"/>
                    <a:lumOff val="80000"/>
                  </a:schemeClr>
                </a:solidFill>
              </a:defRPr>
            </a:lvl1pPr>
            <a:lvl2pPr marL="371475" indent="0" algn="ctr">
              <a:buNone/>
              <a:defRPr sz="1788"/>
            </a:lvl2pPr>
            <a:lvl3pPr marL="742950" indent="0" algn="ctr">
              <a:buNone/>
              <a:defRPr sz="1788"/>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3513063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1751025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142679" y="1298448"/>
            <a:ext cx="5943600" cy="3255264"/>
          </a:xfrm>
        </p:spPr>
        <p:txBody>
          <a:bodyPr anchor="b">
            <a:normAutofit/>
          </a:bodyPr>
          <a:lstStyle>
            <a:lvl1pPr>
              <a:defRPr sz="4794" b="0" spc="-81" baseline="0">
                <a:solidFill>
                  <a:schemeClr val="tx1">
                    <a:lumMod val="65000"/>
                    <a:lumOff val="3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3157538" y="4672584"/>
            <a:ext cx="5943600" cy="914400"/>
          </a:xfrm>
        </p:spPr>
        <p:txBody>
          <a:bodyPr anchor="t">
            <a:normAutofit/>
          </a:bodyPr>
          <a:lstStyle>
            <a:lvl1pPr marL="0" indent="0">
              <a:buNone/>
              <a:defRPr sz="1788" cap="none" spc="0" baseline="0">
                <a:solidFill>
                  <a:schemeClr val="tx1">
                    <a:lumMod val="65000"/>
                    <a:lumOff val="3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2640334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142679" y="868680"/>
            <a:ext cx="2823210" cy="5120640"/>
          </a:xfrm>
        </p:spPr>
        <p:txBody>
          <a:bodyPr/>
          <a:lstStyle>
            <a:lvl1pPr>
              <a:defRPr sz="1625"/>
            </a:lvl1pPr>
            <a:lvl2pPr>
              <a:defRPr sz="1463"/>
            </a:lvl2pPr>
            <a:lvl3pPr>
              <a:defRPr sz="1300"/>
            </a:lvl3pPr>
            <a:lvl4pPr>
              <a:defRPr sz="1138"/>
            </a:lvl4pPr>
            <a:lvl5pPr>
              <a:defRPr sz="1138"/>
            </a:lvl5pPr>
            <a:lvl6pPr>
              <a:defRPr sz="1138"/>
            </a:lvl6pPr>
            <a:lvl7pPr>
              <a:defRPr sz="1138"/>
            </a:lvl7pPr>
            <a:lvl8pPr>
              <a:defRPr sz="1138"/>
            </a:lvl8pPr>
            <a:lvl9pPr>
              <a:defRPr sz="1138"/>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52222" y="868680"/>
            <a:ext cx="2823210" cy="5120640"/>
          </a:xfrm>
        </p:spPr>
        <p:txBody>
          <a:bodyPr/>
          <a:lstStyle>
            <a:lvl1pPr>
              <a:defRPr sz="1625"/>
            </a:lvl1pPr>
            <a:lvl2pPr>
              <a:defRPr sz="1463"/>
            </a:lvl2pPr>
            <a:lvl3pPr>
              <a:defRPr sz="1300"/>
            </a:lvl3pPr>
            <a:lvl4pPr>
              <a:defRPr sz="1138"/>
            </a:lvl4pPr>
            <a:lvl5pPr>
              <a:defRPr sz="1138"/>
            </a:lvl5pPr>
            <a:lvl6pPr>
              <a:defRPr sz="1138"/>
            </a:lvl6pPr>
            <a:lvl7pPr>
              <a:defRPr sz="1138"/>
            </a:lvl7pPr>
            <a:lvl8pPr>
              <a:defRPr sz="1138"/>
            </a:lvl8pPr>
            <a:lvl9pPr>
              <a:defRPr sz="1138"/>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3810601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142679" y="1023586"/>
            <a:ext cx="2823210" cy="807720"/>
          </a:xfrm>
        </p:spPr>
        <p:txBody>
          <a:bodyPr anchor="b">
            <a:normAutofit/>
          </a:bodyPr>
          <a:lstStyle>
            <a:lvl1pPr marL="0" indent="0">
              <a:spcBef>
                <a:spcPts val="0"/>
              </a:spcBef>
              <a:buNone/>
              <a:defRPr sz="1625" b="1">
                <a:solidFill>
                  <a:schemeClr val="tx1">
                    <a:lumMod val="65000"/>
                    <a:lumOff val="35000"/>
                  </a:schemeClr>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fr-FR"/>
              <a:t>Modifiez les styles du texte du masque</a:t>
            </a:r>
          </a:p>
        </p:txBody>
      </p:sp>
      <p:sp>
        <p:nvSpPr>
          <p:cNvPr id="4" name="Content Placeholder 3"/>
          <p:cNvSpPr>
            <a:spLocks noGrp="1"/>
          </p:cNvSpPr>
          <p:nvPr>
            <p:ph sz="half" idx="2"/>
          </p:nvPr>
        </p:nvSpPr>
        <p:spPr>
          <a:xfrm>
            <a:off x="3142679" y="1930936"/>
            <a:ext cx="2823210" cy="4023360"/>
          </a:xfrm>
        </p:spPr>
        <p:txBody>
          <a:bodyPr/>
          <a:lstStyle>
            <a:lvl1pPr>
              <a:defRPr sz="1625"/>
            </a:lvl1pPr>
            <a:lvl2pPr>
              <a:defRPr sz="1463"/>
            </a:lvl2pPr>
            <a:lvl3pPr>
              <a:defRPr sz="1300"/>
            </a:lvl3pPr>
            <a:lvl4pPr>
              <a:defRPr sz="1138"/>
            </a:lvl4pPr>
            <a:lvl5pPr>
              <a:defRPr sz="1138"/>
            </a:lvl5pPr>
            <a:lvl6pPr>
              <a:defRPr sz="1138"/>
            </a:lvl6pPr>
            <a:lvl7pPr>
              <a:defRPr sz="1138"/>
            </a:lvl7pPr>
            <a:lvl8pPr>
              <a:defRPr sz="1138"/>
            </a:lvl8pPr>
            <a:lvl9pPr>
              <a:defRPr sz="1138"/>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52501" y="1023587"/>
            <a:ext cx="2823210" cy="813171"/>
          </a:xfrm>
        </p:spPr>
        <p:txBody>
          <a:bodyPr anchor="b">
            <a:normAutofit/>
          </a:bodyPr>
          <a:lstStyle>
            <a:lvl1pPr marL="0" indent="0">
              <a:spcBef>
                <a:spcPts val="0"/>
              </a:spcBef>
              <a:buNone/>
              <a:defRPr sz="1625" b="1">
                <a:solidFill>
                  <a:schemeClr val="tx1">
                    <a:lumMod val="65000"/>
                    <a:lumOff val="35000"/>
                  </a:schemeClr>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fr-FR"/>
              <a:t>Modifiez les styles du texte du masque</a:t>
            </a:r>
          </a:p>
        </p:txBody>
      </p:sp>
      <p:sp>
        <p:nvSpPr>
          <p:cNvPr id="6" name="Content Placeholder 5"/>
          <p:cNvSpPr>
            <a:spLocks noGrp="1"/>
          </p:cNvSpPr>
          <p:nvPr>
            <p:ph sz="quarter" idx="4"/>
          </p:nvPr>
        </p:nvSpPr>
        <p:spPr>
          <a:xfrm>
            <a:off x="6352501" y="1930936"/>
            <a:ext cx="2823210" cy="4023360"/>
          </a:xfrm>
        </p:spPr>
        <p:txBody>
          <a:bodyPr/>
          <a:lstStyle>
            <a:lvl1pPr>
              <a:defRPr sz="1625"/>
            </a:lvl1pPr>
            <a:lvl2pPr>
              <a:defRPr sz="1463"/>
            </a:lvl2pPr>
            <a:lvl3pPr>
              <a:defRPr sz="1300"/>
            </a:lvl3pPr>
            <a:lvl4pPr>
              <a:defRPr sz="1138"/>
            </a:lvl4pPr>
            <a:lvl5pPr>
              <a:defRPr sz="1138"/>
            </a:lvl5pPr>
            <a:lvl6pPr>
              <a:defRPr sz="1138"/>
            </a:lvl6pPr>
            <a:lvl7pPr>
              <a:defRPr sz="1138"/>
            </a:lvl7pPr>
            <a:lvl8pPr>
              <a:defRPr sz="1138"/>
            </a:lvl8pPr>
            <a:lvl9pPr>
              <a:defRPr sz="1138"/>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2" name="Date Placeholder 1"/>
          <p:cNvSpPr>
            <a:spLocks noGrp="1"/>
          </p:cNvSpPr>
          <p:nvPr>
            <p:ph type="dt" sz="half" idx="10"/>
          </p:nvPr>
        </p:nvSpPr>
        <p:spPr/>
        <p:txBody>
          <a:body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11" name="Footer Placeholder 10"/>
          <p:cNvSpPr>
            <a:spLocks noGrp="1"/>
          </p:cNvSpPr>
          <p:nvPr>
            <p:ph type="ftr" sz="quarter" idx="11"/>
          </p:nvPr>
        </p:nvSpPr>
        <p:spPr/>
        <p:txBody>
          <a:bodyPr/>
          <a:lstStyle/>
          <a:p>
            <a:endParaRPr lang="en-US" dirty="0">
              <a:solidFill>
                <a:srgbClr val="000000">
                  <a:lumMod val="50000"/>
                  <a:lumOff val="50000"/>
                </a:srgbClr>
              </a:solidFill>
            </a:endParaRPr>
          </a:p>
        </p:txBody>
      </p:sp>
      <p:sp>
        <p:nvSpPr>
          <p:cNvPr id="12" name="Slide Number Placeholder 11"/>
          <p:cNvSpPr>
            <a:spLocks noGrp="1"/>
          </p:cNvSpPr>
          <p:nvPr>
            <p:ph type="sldNum" sz="quarter" idx="12"/>
          </p:nvPr>
        </p:nvSpPr>
        <p:spPr/>
        <p:txBody>
          <a:body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188722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2" name="Date Placeholder 1"/>
          <p:cNvSpPr>
            <a:spLocks noGrp="1"/>
          </p:cNvSpPr>
          <p:nvPr>
            <p:ph type="dt" sz="half" idx="10"/>
          </p:nvPr>
        </p:nvSpPr>
        <p:spPr/>
        <p:txBody>
          <a:body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7" name="Footer Placeholder 6"/>
          <p:cNvSpPr>
            <a:spLocks noGrp="1"/>
          </p:cNvSpPr>
          <p:nvPr>
            <p:ph type="ftr" sz="quarter" idx="11"/>
          </p:nvPr>
        </p:nvSpPr>
        <p:spPr/>
        <p:txBody>
          <a:bodyPr/>
          <a:lstStyle/>
          <a:p>
            <a:endParaRPr lang="en-US" dirty="0">
              <a:solidFill>
                <a:srgbClr val="000000">
                  <a:lumMod val="50000"/>
                  <a:lumOff val="50000"/>
                </a:srgbClr>
              </a:solidFill>
            </a:endParaRPr>
          </a:p>
        </p:txBody>
      </p:sp>
      <p:sp>
        <p:nvSpPr>
          <p:cNvPr id="8" name="Slide Number Placeholder 7"/>
          <p:cNvSpPr>
            <a:spLocks noGrp="1"/>
          </p:cNvSpPr>
          <p:nvPr>
            <p:ph type="sldNum" sz="quarter" idx="12"/>
          </p:nvPr>
        </p:nvSpPr>
        <p:spPr/>
        <p:txBody>
          <a:body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24502623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6" name="Footer Placeholder 5"/>
          <p:cNvSpPr>
            <a:spLocks noGrp="1"/>
          </p:cNvSpPr>
          <p:nvPr>
            <p:ph type="ftr" sz="quarter" idx="11"/>
          </p:nvPr>
        </p:nvSpPr>
        <p:spPr/>
        <p:txBody>
          <a:bodyPr/>
          <a:lstStyle/>
          <a:p>
            <a:endParaRPr lang="en-US" dirty="0">
              <a:solidFill>
                <a:srgbClr val="000000">
                  <a:lumMod val="50000"/>
                  <a:lumOff val="50000"/>
                </a:srgb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30089160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026" y="1143000"/>
            <a:ext cx="2303145" cy="2377440"/>
          </a:xfrm>
        </p:spPr>
        <p:txBody>
          <a:bodyPr anchor="b">
            <a:normAutofit/>
          </a:bodyPr>
          <a:lstStyle>
            <a:lvl1pPr>
              <a:defRPr sz="2600" b="0" baseline="0"/>
            </a:lvl1pPr>
          </a:lstStyle>
          <a:p>
            <a:r>
              <a:rPr lang="fr-FR"/>
              <a:t>Modifiez le style du titre</a:t>
            </a:r>
            <a:endParaRPr lang="en-US" dirty="0"/>
          </a:p>
        </p:txBody>
      </p:sp>
      <p:sp>
        <p:nvSpPr>
          <p:cNvPr id="3" name="Content Placeholder 2"/>
          <p:cNvSpPr>
            <a:spLocks noGrp="1"/>
          </p:cNvSpPr>
          <p:nvPr>
            <p:ph idx="1"/>
          </p:nvPr>
        </p:nvSpPr>
        <p:spPr>
          <a:xfrm>
            <a:off x="3142679" y="868680"/>
            <a:ext cx="5943600" cy="5120640"/>
          </a:xfrm>
        </p:spPr>
        <p:txBody>
          <a:bodyPr/>
          <a:lstStyle>
            <a:lvl1pPr>
              <a:defRPr sz="1625"/>
            </a:lvl1pPr>
            <a:lvl2pPr>
              <a:defRPr sz="1463"/>
            </a:lvl2pPr>
            <a:lvl3pPr>
              <a:defRPr sz="1300"/>
            </a:lvl3pPr>
            <a:lvl4pPr>
              <a:defRPr sz="1138"/>
            </a:lvl4pPr>
            <a:lvl5pPr>
              <a:defRPr sz="1138"/>
            </a:lvl5pPr>
            <a:lvl6pPr>
              <a:defRPr sz="1138"/>
            </a:lvl6pPr>
            <a:lvl7pPr>
              <a:defRPr sz="1138"/>
            </a:lvl7pPr>
            <a:lvl8pPr>
              <a:defRPr sz="1138"/>
            </a:lvl8pPr>
            <a:lvl9pPr>
              <a:defRPr sz="1138"/>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8026" y="3494176"/>
            <a:ext cx="2303145" cy="2321990"/>
          </a:xfrm>
        </p:spPr>
        <p:txBody>
          <a:bodyPr anchor="t">
            <a:normAutofit/>
          </a:bodyPr>
          <a:lstStyle>
            <a:lvl1pPr marL="0" indent="0">
              <a:lnSpc>
                <a:spcPct val="100000"/>
              </a:lnSpc>
              <a:buNone/>
              <a:defRPr sz="1138">
                <a:solidFill>
                  <a:srgbClr val="FFFFFF"/>
                </a:solidFill>
              </a:defRPr>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fr-FR"/>
              <a:t>Modifiez les styles du texte du masque</a:t>
            </a:r>
          </a:p>
        </p:txBody>
      </p:sp>
      <p:sp>
        <p:nvSpPr>
          <p:cNvPr id="8" name="Date Placeholder 7"/>
          <p:cNvSpPr>
            <a:spLocks noGrp="1"/>
          </p:cNvSpPr>
          <p:nvPr>
            <p:ph type="dt" sz="half" idx="10"/>
          </p:nvPr>
        </p:nvSpPr>
        <p:spPr/>
        <p:txBody>
          <a:body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734912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15 juin 2018</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417498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026" y="1143000"/>
            <a:ext cx="2303145" cy="2377440"/>
          </a:xfrm>
        </p:spPr>
        <p:txBody>
          <a:bodyPr anchor="b">
            <a:normAutofit/>
          </a:bodyPr>
          <a:lstStyle>
            <a:lvl1pPr>
              <a:defRPr sz="2600" b="0"/>
            </a:lvl1pPr>
          </a:lstStyle>
          <a:p>
            <a:r>
              <a:rPr lang="fr-FR"/>
              <a:t>Modifiez le style du titre</a:t>
            </a:r>
            <a:endParaRPr lang="en-US" dirty="0"/>
          </a:p>
        </p:txBody>
      </p:sp>
      <p:sp>
        <p:nvSpPr>
          <p:cNvPr id="3" name="Picture Placeholder 2"/>
          <p:cNvSpPr>
            <a:spLocks noGrp="1" noChangeAspect="1"/>
          </p:cNvSpPr>
          <p:nvPr>
            <p:ph type="pic" idx="1"/>
          </p:nvPr>
        </p:nvSpPr>
        <p:spPr>
          <a:xfrm>
            <a:off x="2901148" y="767419"/>
            <a:ext cx="6593624" cy="5330952"/>
          </a:xfrm>
          <a:solidFill>
            <a:schemeClr val="bg1">
              <a:lumMod val="75000"/>
            </a:schemeClr>
          </a:solidFill>
        </p:spPr>
        <p:txBody>
          <a:bodyPr anchor="t"/>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fr-FR"/>
              <a:t>Cliquez sur l'icône pour ajouter une image</a:t>
            </a:r>
            <a:endParaRPr lang="en-US" dirty="0"/>
          </a:p>
        </p:txBody>
      </p:sp>
      <p:sp>
        <p:nvSpPr>
          <p:cNvPr id="4" name="Text Placeholder 3"/>
          <p:cNvSpPr>
            <a:spLocks noGrp="1"/>
          </p:cNvSpPr>
          <p:nvPr>
            <p:ph type="body" sz="half" idx="2"/>
          </p:nvPr>
        </p:nvSpPr>
        <p:spPr>
          <a:xfrm>
            <a:off x="208026" y="3493008"/>
            <a:ext cx="2303145" cy="2322576"/>
          </a:xfrm>
        </p:spPr>
        <p:txBody>
          <a:bodyPr anchor="t">
            <a:normAutofit/>
          </a:bodyPr>
          <a:lstStyle>
            <a:lvl1pPr marL="0" indent="0">
              <a:lnSpc>
                <a:spcPct val="100000"/>
              </a:lnSpc>
              <a:buNone/>
              <a:defRPr sz="1138">
                <a:solidFill>
                  <a:srgbClr val="FFFFFF"/>
                </a:solidFill>
              </a:defRPr>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fr-FR"/>
              <a:t>Modifiez les styles du texte du masque</a:t>
            </a:r>
          </a:p>
        </p:txBody>
      </p:sp>
      <p:sp>
        <p:nvSpPr>
          <p:cNvPr id="8" name="Date Placeholder 7"/>
          <p:cNvSpPr>
            <a:spLocks noGrp="1"/>
          </p:cNvSpPr>
          <p:nvPr>
            <p:ph type="dt" sz="half" idx="10"/>
          </p:nvPr>
        </p:nvSpPr>
        <p:spPr/>
        <p:txBody>
          <a:body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a:xfrm>
            <a:off x="2843020" y="6356351"/>
            <a:ext cx="4803108" cy="365125"/>
          </a:xfrm>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3162507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12997308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9562" y="990600"/>
            <a:ext cx="2290763" cy="4953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142679" y="868680"/>
            <a:ext cx="5943600" cy="5120640"/>
          </a:xfrm>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161612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142679" y="1298448"/>
            <a:ext cx="5943600" cy="3255264"/>
          </a:xfrm>
        </p:spPr>
        <p:txBody>
          <a:bodyPr anchor="b">
            <a:normAutofit/>
          </a:bodyPr>
          <a:lstStyle>
            <a:lvl1pPr>
              <a:defRPr sz="4794" b="0" spc="-81" baseline="0">
                <a:solidFill>
                  <a:schemeClr val="tx1">
                    <a:lumMod val="65000"/>
                    <a:lumOff val="3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3157538" y="4672584"/>
            <a:ext cx="5943600" cy="914400"/>
          </a:xfrm>
        </p:spPr>
        <p:txBody>
          <a:bodyPr anchor="t">
            <a:normAutofit/>
          </a:bodyPr>
          <a:lstStyle>
            <a:lvl1pPr marL="0" indent="0">
              <a:buNone/>
              <a:defRPr sz="1788" cap="none" spc="0" baseline="0">
                <a:solidFill>
                  <a:schemeClr val="tx1">
                    <a:lumMod val="65000"/>
                    <a:lumOff val="3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a:t>15 juin 2018</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27511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142679" y="868680"/>
            <a:ext cx="2823210" cy="5120640"/>
          </a:xfrm>
        </p:spPr>
        <p:txBody>
          <a:bodyPr/>
          <a:lstStyle>
            <a:lvl1pPr>
              <a:defRPr sz="1625"/>
            </a:lvl1pPr>
            <a:lvl2pPr>
              <a:defRPr sz="1463"/>
            </a:lvl2pPr>
            <a:lvl3pPr>
              <a:defRPr sz="1300"/>
            </a:lvl3pPr>
            <a:lvl4pPr>
              <a:defRPr sz="1138"/>
            </a:lvl4pPr>
            <a:lvl5pPr>
              <a:defRPr sz="1138"/>
            </a:lvl5pPr>
            <a:lvl6pPr>
              <a:defRPr sz="1138"/>
            </a:lvl6pPr>
            <a:lvl7pPr>
              <a:defRPr sz="1138"/>
            </a:lvl7pPr>
            <a:lvl8pPr>
              <a:defRPr sz="1138"/>
            </a:lvl8pPr>
            <a:lvl9pPr>
              <a:defRPr sz="1138"/>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52222" y="868680"/>
            <a:ext cx="2823210" cy="5120640"/>
          </a:xfrm>
        </p:spPr>
        <p:txBody>
          <a:bodyPr/>
          <a:lstStyle>
            <a:lvl1pPr>
              <a:defRPr sz="1625"/>
            </a:lvl1pPr>
            <a:lvl2pPr>
              <a:defRPr sz="1463"/>
            </a:lvl2pPr>
            <a:lvl3pPr>
              <a:defRPr sz="1300"/>
            </a:lvl3pPr>
            <a:lvl4pPr>
              <a:defRPr sz="1138"/>
            </a:lvl4pPr>
            <a:lvl5pPr>
              <a:defRPr sz="1138"/>
            </a:lvl5pPr>
            <a:lvl6pPr>
              <a:defRPr sz="1138"/>
            </a:lvl6pPr>
            <a:lvl7pPr>
              <a:defRPr sz="1138"/>
            </a:lvl7pPr>
            <a:lvl8pPr>
              <a:defRPr sz="1138"/>
            </a:lvl8pPr>
            <a:lvl9pPr>
              <a:defRPr sz="1138"/>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r>
              <a:rPr lang="fr-FR"/>
              <a:t>15 juin 2018</a:t>
            </a:r>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58244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142679" y="1023586"/>
            <a:ext cx="2823210" cy="807720"/>
          </a:xfrm>
        </p:spPr>
        <p:txBody>
          <a:bodyPr anchor="b">
            <a:normAutofit/>
          </a:bodyPr>
          <a:lstStyle>
            <a:lvl1pPr marL="0" indent="0">
              <a:spcBef>
                <a:spcPts val="0"/>
              </a:spcBef>
              <a:buNone/>
              <a:defRPr sz="1625" b="1">
                <a:solidFill>
                  <a:schemeClr val="tx1">
                    <a:lumMod val="65000"/>
                    <a:lumOff val="35000"/>
                  </a:schemeClr>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fr-FR"/>
              <a:t>Modifiez les styles du texte du masque</a:t>
            </a:r>
          </a:p>
        </p:txBody>
      </p:sp>
      <p:sp>
        <p:nvSpPr>
          <p:cNvPr id="4" name="Content Placeholder 3"/>
          <p:cNvSpPr>
            <a:spLocks noGrp="1"/>
          </p:cNvSpPr>
          <p:nvPr>
            <p:ph sz="half" idx="2"/>
          </p:nvPr>
        </p:nvSpPr>
        <p:spPr>
          <a:xfrm>
            <a:off x="3142679" y="1930936"/>
            <a:ext cx="2823210" cy="4023360"/>
          </a:xfrm>
        </p:spPr>
        <p:txBody>
          <a:bodyPr/>
          <a:lstStyle>
            <a:lvl1pPr>
              <a:defRPr sz="1625"/>
            </a:lvl1pPr>
            <a:lvl2pPr>
              <a:defRPr sz="1463"/>
            </a:lvl2pPr>
            <a:lvl3pPr>
              <a:defRPr sz="1300"/>
            </a:lvl3pPr>
            <a:lvl4pPr>
              <a:defRPr sz="1138"/>
            </a:lvl4pPr>
            <a:lvl5pPr>
              <a:defRPr sz="1138"/>
            </a:lvl5pPr>
            <a:lvl6pPr>
              <a:defRPr sz="1138"/>
            </a:lvl6pPr>
            <a:lvl7pPr>
              <a:defRPr sz="1138"/>
            </a:lvl7pPr>
            <a:lvl8pPr>
              <a:defRPr sz="1138"/>
            </a:lvl8pPr>
            <a:lvl9pPr>
              <a:defRPr sz="1138"/>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52501" y="1023587"/>
            <a:ext cx="2823210" cy="813171"/>
          </a:xfrm>
        </p:spPr>
        <p:txBody>
          <a:bodyPr anchor="b">
            <a:normAutofit/>
          </a:bodyPr>
          <a:lstStyle>
            <a:lvl1pPr marL="0" indent="0">
              <a:spcBef>
                <a:spcPts val="0"/>
              </a:spcBef>
              <a:buNone/>
              <a:defRPr sz="1625" b="1">
                <a:solidFill>
                  <a:schemeClr val="tx1">
                    <a:lumMod val="65000"/>
                    <a:lumOff val="35000"/>
                  </a:schemeClr>
                </a:solidFill>
              </a:defRPr>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fr-FR"/>
              <a:t>Modifiez les styles du texte du masque</a:t>
            </a:r>
          </a:p>
        </p:txBody>
      </p:sp>
      <p:sp>
        <p:nvSpPr>
          <p:cNvPr id="6" name="Content Placeholder 5"/>
          <p:cNvSpPr>
            <a:spLocks noGrp="1"/>
          </p:cNvSpPr>
          <p:nvPr>
            <p:ph sz="quarter" idx="4"/>
          </p:nvPr>
        </p:nvSpPr>
        <p:spPr>
          <a:xfrm>
            <a:off x="6352501" y="1930936"/>
            <a:ext cx="2823210" cy="4023360"/>
          </a:xfrm>
        </p:spPr>
        <p:txBody>
          <a:bodyPr/>
          <a:lstStyle>
            <a:lvl1pPr>
              <a:defRPr sz="1625"/>
            </a:lvl1pPr>
            <a:lvl2pPr>
              <a:defRPr sz="1463"/>
            </a:lvl2pPr>
            <a:lvl3pPr>
              <a:defRPr sz="1300"/>
            </a:lvl3pPr>
            <a:lvl4pPr>
              <a:defRPr sz="1138"/>
            </a:lvl4pPr>
            <a:lvl5pPr>
              <a:defRPr sz="1138"/>
            </a:lvl5pPr>
            <a:lvl6pPr>
              <a:defRPr sz="1138"/>
            </a:lvl6pPr>
            <a:lvl7pPr>
              <a:defRPr sz="1138"/>
            </a:lvl7pPr>
            <a:lvl8pPr>
              <a:defRPr sz="1138"/>
            </a:lvl8pPr>
            <a:lvl9pPr>
              <a:defRPr sz="1138"/>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2" name="Date Placeholder 1"/>
          <p:cNvSpPr>
            <a:spLocks noGrp="1"/>
          </p:cNvSpPr>
          <p:nvPr>
            <p:ph type="dt" sz="half" idx="10"/>
          </p:nvPr>
        </p:nvSpPr>
        <p:spPr/>
        <p:txBody>
          <a:bodyPr/>
          <a:lstStyle/>
          <a:p>
            <a:r>
              <a:rPr lang="fr-FR"/>
              <a:t>15 juin 2018</a:t>
            </a:r>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51229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2" name="Date Placeholder 1"/>
          <p:cNvSpPr>
            <a:spLocks noGrp="1"/>
          </p:cNvSpPr>
          <p:nvPr>
            <p:ph type="dt" sz="half" idx="10"/>
          </p:nvPr>
        </p:nvSpPr>
        <p:spPr/>
        <p:txBody>
          <a:bodyPr/>
          <a:lstStyle/>
          <a:p>
            <a:r>
              <a:rPr lang="fr-FR"/>
              <a:t>15 juin 2018</a:t>
            </a:r>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09069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fr-FR"/>
              <a:t>15 juin 2018</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27976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026" y="1143000"/>
            <a:ext cx="2303145" cy="2377440"/>
          </a:xfrm>
        </p:spPr>
        <p:txBody>
          <a:bodyPr anchor="b">
            <a:normAutofit/>
          </a:bodyPr>
          <a:lstStyle>
            <a:lvl1pPr>
              <a:defRPr sz="2600" b="0" baseline="0"/>
            </a:lvl1pPr>
          </a:lstStyle>
          <a:p>
            <a:r>
              <a:rPr lang="fr-FR"/>
              <a:t>Modifiez le style du titre</a:t>
            </a:r>
            <a:endParaRPr lang="en-US" dirty="0"/>
          </a:p>
        </p:txBody>
      </p:sp>
      <p:sp>
        <p:nvSpPr>
          <p:cNvPr id="3" name="Content Placeholder 2"/>
          <p:cNvSpPr>
            <a:spLocks noGrp="1"/>
          </p:cNvSpPr>
          <p:nvPr>
            <p:ph idx="1"/>
          </p:nvPr>
        </p:nvSpPr>
        <p:spPr>
          <a:xfrm>
            <a:off x="3142679" y="868680"/>
            <a:ext cx="5943600" cy="5120640"/>
          </a:xfrm>
        </p:spPr>
        <p:txBody>
          <a:bodyPr/>
          <a:lstStyle>
            <a:lvl1pPr>
              <a:defRPr sz="1625"/>
            </a:lvl1pPr>
            <a:lvl2pPr>
              <a:defRPr sz="1463"/>
            </a:lvl2pPr>
            <a:lvl3pPr>
              <a:defRPr sz="1300"/>
            </a:lvl3pPr>
            <a:lvl4pPr>
              <a:defRPr sz="1138"/>
            </a:lvl4pPr>
            <a:lvl5pPr>
              <a:defRPr sz="1138"/>
            </a:lvl5pPr>
            <a:lvl6pPr>
              <a:defRPr sz="1138"/>
            </a:lvl6pPr>
            <a:lvl7pPr>
              <a:defRPr sz="1138"/>
            </a:lvl7pPr>
            <a:lvl8pPr>
              <a:defRPr sz="1138"/>
            </a:lvl8pPr>
            <a:lvl9pPr>
              <a:defRPr sz="1138"/>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8026" y="3494176"/>
            <a:ext cx="2303145" cy="2321990"/>
          </a:xfrm>
        </p:spPr>
        <p:txBody>
          <a:bodyPr anchor="t">
            <a:normAutofit/>
          </a:bodyPr>
          <a:lstStyle>
            <a:lvl1pPr marL="0" indent="0">
              <a:lnSpc>
                <a:spcPct val="100000"/>
              </a:lnSpc>
              <a:buNone/>
              <a:defRPr sz="1138">
                <a:solidFill>
                  <a:srgbClr val="FFFFFF"/>
                </a:solidFill>
              </a:defRPr>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fr-FR"/>
              <a:t>Modifiez les styles du texte du masque</a:t>
            </a:r>
          </a:p>
        </p:txBody>
      </p:sp>
      <p:sp>
        <p:nvSpPr>
          <p:cNvPr id="8" name="Date Placeholder 7"/>
          <p:cNvSpPr>
            <a:spLocks noGrp="1"/>
          </p:cNvSpPr>
          <p:nvPr>
            <p:ph type="dt" sz="half" idx="10"/>
          </p:nvPr>
        </p:nvSpPr>
        <p:spPr/>
        <p:txBody>
          <a:bodyPr/>
          <a:lstStyle/>
          <a:p>
            <a:r>
              <a:rPr lang="fr-FR"/>
              <a:t>15 juin 2018</a:t>
            </a:r>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5213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026" y="1143000"/>
            <a:ext cx="2303145" cy="2377440"/>
          </a:xfrm>
        </p:spPr>
        <p:txBody>
          <a:bodyPr anchor="b">
            <a:normAutofit/>
          </a:bodyPr>
          <a:lstStyle>
            <a:lvl1pPr>
              <a:defRPr sz="2600" b="0"/>
            </a:lvl1pPr>
          </a:lstStyle>
          <a:p>
            <a:r>
              <a:rPr lang="fr-FR"/>
              <a:t>Modifiez le style du titre</a:t>
            </a:r>
            <a:endParaRPr lang="en-US" dirty="0"/>
          </a:p>
        </p:txBody>
      </p:sp>
      <p:sp>
        <p:nvSpPr>
          <p:cNvPr id="3" name="Picture Placeholder 2"/>
          <p:cNvSpPr>
            <a:spLocks noGrp="1" noChangeAspect="1"/>
          </p:cNvSpPr>
          <p:nvPr>
            <p:ph type="pic" idx="1"/>
          </p:nvPr>
        </p:nvSpPr>
        <p:spPr>
          <a:xfrm>
            <a:off x="2901148" y="767419"/>
            <a:ext cx="6593624" cy="5330952"/>
          </a:xfrm>
          <a:solidFill>
            <a:schemeClr val="bg1">
              <a:lumMod val="75000"/>
            </a:schemeClr>
          </a:solidFill>
        </p:spPr>
        <p:txBody>
          <a:bodyPr anchor="t"/>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fr-FR"/>
              <a:t>Cliquez sur l'icône pour ajouter une image</a:t>
            </a:r>
            <a:endParaRPr lang="en-US" dirty="0"/>
          </a:p>
        </p:txBody>
      </p:sp>
      <p:sp>
        <p:nvSpPr>
          <p:cNvPr id="4" name="Text Placeholder 3"/>
          <p:cNvSpPr>
            <a:spLocks noGrp="1"/>
          </p:cNvSpPr>
          <p:nvPr>
            <p:ph type="body" sz="half" idx="2"/>
          </p:nvPr>
        </p:nvSpPr>
        <p:spPr>
          <a:xfrm>
            <a:off x="208026" y="3493008"/>
            <a:ext cx="2303145" cy="2322576"/>
          </a:xfrm>
        </p:spPr>
        <p:txBody>
          <a:bodyPr anchor="t">
            <a:normAutofit/>
          </a:bodyPr>
          <a:lstStyle>
            <a:lvl1pPr marL="0" indent="0">
              <a:lnSpc>
                <a:spcPct val="100000"/>
              </a:lnSpc>
              <a:buNone/>
              <a:defRPr sz="1138">
                <a:solidFill>
                  <a:srgbClr val="FFFFFF"/>
                </a:solidFill>
              </a:defRPr>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fr-FR"/>
              <a:t>Modifiez les styles du texte du masque</a:t>
            </a:r>
          </a:p>
        </p:txBody>
      </p:sp>
      <p:sp>
        <p:nvSpPr>
          <p:cNvPr id="8" name="Date Placeholder 7"/>
          <p:cNvSpPr>
            <a:spLocks noGrp="1"/>
          </p:cNvSpPr>
          <p:nvPr>
            <p:ph type="dt" sz="half" idx="10"/>
          </p:nvPr>
        </p:nvSpPr>
        <p:spPr/>
        <p:txBody>
          <a:bodyPr/>
          <a:lstStyle/>
          <a:p>
            <a:r>
              <a:rPr lang="fr-FR"/>
              <a:t>15 juin 2018</a:t>
            </a:r>
            <a:endParaRPr lang="en-US" dirty="0"/>
          </a:p>
        </p:txBody>
      </p:sp>
      <p:sp>
        <p:nvSpPr>
          <p:cNvPr id="9" name="Footer Placeholder 8"/>
          <p:cNvSpPr>
            <a:spLocks noGrp="1"/>
          </p:cNvSpPr>
          <p:nvPr>
            <p:ph type="ftr" sz="quarter" idx="11"/>
          </p:nvPr>
        </p:nvSpPr>
        <p:spPr>
          <a:xfrm>
            <a:off x="2843020" y="6356351"/>
            <a:ext cx="4803108"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318504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797917"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05497" y="1123838"/>
            <a:ext cx="2394829" cy="460118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8" name="Rectangle 37"/>
          <p:cNvSpPr/>
          <p:nvPr/>
        </p:nvSpPr>
        <p:spPr>
          <a:xfrm>
            <a:off x="9600390" y="758952"/>
            <a:ext cx="312039"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143780" y="864108"/>
            <a:ext cx="5943600" cy="5120640"/>
          </a:xfrm>
          <a:prstGeom prst="rect">
            <a:avLst/>
          </a:prstGeom>
        </p:spPr>
        <p:txBody>
          <a:bodyPr vert="horz" lIns="91440" tIns="45720" rIns="91440" bIns="45720" rtlCol="0"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13253" y="6356351"/>
            <a:ext cx="2228850" cy="365125"/>
          </a:xfrm>
          <a:prstGeom prst="rect">
            <a:avLst/>
          </a:prstGeom>
        </p:spPr>
        <p:txBody>
          <a:bodyPr vert="horz" lIns="91440" tIns="45720" rIns="91440" bIns="45720" rtlCol="0" anchor="ctr"/>
          <a:lstStyle>
            <a:lvl1pPr algn="l">
              <a:defRPr sz="894">
                <a:solidFill>
                  <a:schemeClr val="tx1">
                    <a:lumMod val="50000"/>
                    <a:lumOff val="50000"/>
                  </a:schemeClr>
                </a:solidFill>
              </a:defRPr>
            </a:lvl1pPr>
          </a:lstStyle>
          <a:p>
            <a:r>
              <a:rPr lang="fr-FR"/>
              <a:t>15 juin 2018</a:t>
            </a:r>
            <a:endParaRPr lang="en-US" dirty="0"/>
          </a:p>
        </p:txBody>
      </p:sp>
      <p:sp>
        <p:nvSpPr>
          <p:cNvPr id="5" name="Footer Placeholder 4"/>
          <p:cNvSpPr>
            <a:spLocks noGrp="1"/>
          </p:cNvSpPr>
          <p:nvPr>
            <p:ph type="ftr" sz="quarter" idx="3"/>
          </p:nvPr>
        </p:nvSpPr>
        <p:spPr>
          <a:xfrm>
            <a:off x="3143780" y="6356351"/>
            <a:ext cx="4803108" cy="365125"/>
          </a:xfrm>
          <a:prstGeom prst="rect">
            <a:avLst/>
          </a:prstGeom>
        </p:spPr>
        <p:txBody>
          <a:bodyPr vert="horz" lIns="91440" tIns="45720" rIns="91440" bIns="45720" rtlCol="0" anchor="ctr"/>
          <a:lstStyle>
            <a:lvl1pPr algn="l">
              <a:defRPr sz="894">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8640235" y="6356351"/>
            <a:ext cx="1243878" cy="365125"/>
          </a:xfrm>
          <a:prstGeom prst="rect">
            <a:avLst/>
          </a:prstGeom>
        </p:spPr>
        <p:txBody>
          <a:bodyPr vert="horz" lIns="91440" tIns="45720" rIns="91440" bIns="45720" rtlCol="0" anchor="ctr"/>
          <a:lstStyle>
            <a:lvl1pPr algn="r">
              <a:defRPr sz="975" b="1">
                <a:solidFill>
                  <a:schemeClr val="accent1"/>
                </a:solidFill>
              </a:defRPr>
            </a:lvl1pPr>
          </a:lstStyle>
          <a:p>
            <a:fld id="{4FAB73BC-B049-4115-A692-8D63A059BFB8}" type="slidenum">
              <a:rPr lang="en-US" smtClean="0"/>
              <a:pPr/>
              <a:t>‹#›</a:t>
            </a:fld>
            <a:endParaRPr lang="en-US" dirty="0"/>
          </a:p>
        </p:txBody>
      </p:sp>
      <p:sp>
        <p:nvSpPr>
          <p:cNvPr id="8" name="ZoneTexte 7">
            <a:extLst>
              <a:ext uri="{FF2B5EF4-FFF2-40B4-BE49-F238E27FC236}">
                <a16:creationId xmlns:a16="http://schemas.microsoft.com/office/drawing/2014/main" xmlns="" id="{DD425E48-C2D6-42F4-A2AD-EC233223DAC0}"/>
              </a:ext>
            </a:extLst>
          </p:cNvPr>
          <p:cNvSpPr txBox="1"/>
          <p:nvPr userDrawn="1"/>
        </p:nvSpPr>
        <p:spPr>
          <a:xfrm>
            <a:off x="3368824" y="6356351"/>
            <a:ext cx="4104456" cy="276999"/>
          </a:xfrm>
          <a:prstGeom prst="rect">
            <a:avLst/>
          </a:prstGeom>
          <a:noFill/>
        </p:spPr>
        <p:txBody>
          <a:bodyPr wrap="square" rtlCol="0">
            <a:spAutoFit/>
          </a:bodyPr>
          <a:lstStyle/>
          <a:p>
            <a:pPr algn="ctr"/>
            <a:r>
              <a:rPr lang="fr-FR" sz="1200" b="0" dirty="0">
                <a:solidFill>
                  <a:schemeClr val="bg1">
                    <a:lumMod val="75000"/>
                  </a:schemeClr>
                </a:solidFill>
              </a:rPr>
              <a:t>- Document de travail -</a:t>
            </a:r>
          </a:p>
        </p:txBody>
      </p:sp>
    </p:spTree>
    <p:extLst>
      <p:ext uri="{BB962C8B-B14F-4D97-AF65-F5344CB8AC3E}">
        <p14:creationId xmlns:p14="http://schemas.microsoft.com/office/powerpoint/2010/main" val="64397066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ftr="0"/>
  <p:txStyles>
    <p:titleStyle>
      <a:lvl1pPr algn="l" defTabSz="742950" rtl="0" eaLnBrk="1" latinLnBrk="0" hangingPunct="1">
        <a:lnSpc>
          <a:spcPct val="90000"/>
        </a:lnSpc>
        <a:spcBef>
          <a:spcPct val="0"/>
        </a:spcBef>
        <a:buNone/>
        <a:defRPr sz="2925" kern="1200" spc="-49" baseline="0">
          <a:solidFill>
            <a:srgbClr val="FFFFFF"/>
          </a:solidFill>
          <a:latin typeface="+mj-lt"/>
          <a:ea typeface="+mj-ea"/>
          <a:cs typeface="+mj-cs"/>
        </a:defRPr>
      </a:lvl1pPr>
    </p:titleStyle>
    <p:bodyStyle>
      <a:lvl1pPr marL="148590" indent="-148590" algn="l" defTabSz="742950" rtl="0" eaLnBrk="1" latinLnBrk="0" hangingPunct="1">
        <a:lnSpc>
          <a:spcPct val="90000"/>
        </a:lnSpc>
        <a:spcBef>
          <a:spcPts val="975"/>
        </a:spcBef>
        <a:buClr>
          <a:schemeClr val="accent1"/>
        </a:buClr>
        <a:buFont typeface="Wingdings 2" pitchFamily="18" charset="2"/>
        <a:buChar char=""/>
        <a:defRPr sz="1625" kern="1200">
          <a:solidFill>
            <a:schemeClr val="tx1">
              <a:lumMod val="65000"/>
              <a:lumOff val="35000"/>
            </a:schemeClr>
          </a:solidFill>
          <a:latin typeface="+mn-lt"/>
          <a:ea typeface="+mn-ea"/>
          <a:cs typeface="+mn-cs"/>
        </a:defRPr>
      </a:lvl1pPr>
      <a:lvl2pPr marL="557213" indent="-148590" algn="l" defTabSz="742950" rtl="0" eaLnBrk="1" latinLnBrk="0" hangingPunct="1">
        <a:lnSpc>
          <a:spcPct val="90000"/>
        </a:lnSpc>
        <a:spcBef>
          <a:spcPts val="203"/>
        </a:spcBef>
        <a:spcAft>
          <a:spcPts val="203"/>
        </a:spcAft>
        <a:buClr>
          <a:schemeClr val="accent1"/>
        </a:buClr>
        <a:buFont typeface="Wingdings 2" pitchFamily="18" charset="2"/>
        <a:buChar char=""/>
        <a:defRPr sz="1463" kern="1200">
          <a:solidFill>
            <a:schemeClr val="tx1">
              <a:lumMod val="65000"/>
              <a:lumOff val="35000"/>
            </a:schemeClr>
          </a:solidFill>
          <a:latin typeface="+mn-lt"/>
          <a:ea typeface="+mn-ea"/>
          <a:cs typeface="+mn-cs"/>
        </a:defRPr>
      </a:lvl2pPr>
      <a:lvl3pPr marL="928688" indent="-148590" algn="l" defTabSz="742950" rtl="0" eaLnBrk="1" latinLnBrk="0" hangingPunct="1">
        <a:lnSpc>
          <a:spcPct val="90000"/>
        </a:lnSpc>
        <a:spcBef>
          <a:spcPts val="203"/>
        </a:spcBef>
        <a:spcAft>
          <a:spcPts val="203"/>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3pPr>
      <a:lvl4pPr marL="1300163" indent="-148590"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4pPr>
      <a:lvl5pPr marL="1671638" indent="-148590"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5pPr>
      <a:lvl6pPr marL="2043113" indent="-185738"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6pPr>
      <a:lvl7pPr marL="2414588" indent="-185738"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7pPr>
      <a:lvl8pPr marL="2786063" indent="-185738"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8pPr>
      <a:lvl9pPr marL="3157538" indent="-185738"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797917"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05497" y="1123838"/>
            <a:ext cx="2394829" cy="460118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8" name="Rectangle 37"/>
          <p:cNvSpPr/>
          <p:nvPr/>
        </p:nvSpPr>
        <p:spPr>
          <a:xfrm>
            <a:off x="9600390" y="758952"/>
            <a:ext cx="312039"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143780" y="864108"/>
            <a:ext cx="5943600" cy="5120640"/>
          </a:xfrm>
          <a:prstGeom prst="rect">
            <a:avLst/>
          </a:prstGeom>
        </p:spPr>
        <p:txBody>
          <a:bodyPr vert="horz" lIns="91440" tIns="45720" rIns="91440" bIns="45720" rtlCol="0"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13253" y="6356351"/>
            <a:ext cx="2228850" cy="365125"/>
          </a:xfrm>
          <a:prstGeom prst="rect">
            <a:avLst/>
          </a:prstGeom>
        </p:spPr>
        <p:txBody>
          <a:bodyPr vert="horz" lIns="91440" tIns="45720" rIns="91440" bIns="45720" rtlCol="0" anchor="ctr"/>
          <a:lstStyle>
            <a:lvl1pPr algn="l">
              <a:defRPr sz="894">
                <a:solidFill>
                  <a:schemeClr val="tx1">
                    <a:lumMod val="50000"/>
                    <a:lumOff val="50000"/>
                  </a:schemeClr>
                </a:solidFill>
              </a:defRPr>
            </a:lvl1pPr>
          </a:lstStyle>
          <a:p>
            <a:fld id="{96DFF08F-DC6B-4601-B491-B0F83F6DD2DA}" type="datetimeFigureOut">
              <a:rPr lang="en-US" smtClean="0">
                <a:solidFill>
                  <a:srgbClr val="000000">
                    <a:lumMod val="50000"/>
                    <a:lumOff val="50000"/>
                  </a:srgbClr>
                </a:solidFill>
              </a:rPr>
              <a:pPr/>
              <a:t>6/20/18</a:t>
            </a:fld>
            <a:endParaRPr lang="en-US" dirty="0">
              <a:solidFill>
                <a:srgbClr val="000000">
                  <a:lumMod val="50000"/>
                  <a:lumOff val="50000"/>
                </a:srgbClr>
              </a:solidFill>
            </a:endParaRPr>
          </a:p>
        </p:txBody>
      </p:sp>
      <p:sp>
        <p:nvSpPr>
          <p:cNvPr id="5" name="Footer Placeholder 4"/>
          <p:cNvSpPr>
            <a:spLocks noGrp="1"/>
          </p:cNvSpPr>
          <p:nvPr>
            <p:ph type="ftr" sz="quarter" idx="3"/>
          </p:nvPr>
        </p:nvSpPr>
        <p:spPr>
          <a:xfrm>
            <a:off x="3143780" y="6356351"/>
            <a:ext cx="4803108" cy="365125"/>
          </a:xfrm>
          <a:prstGeom prst="rect">
            <a:avLst/>
          </a:prstGeom>
        </p:spPr>
        <p:txBody>
          <a:bodyPr vert="horz" lIns="91440" tIns="45720" rIns="91440" bIns="45720" rtlCol="0" anchor="ctr"/>
          <a:lstStyle>
            <a:lvl1pPr algn="l">
              <a:defRPr sz="894">
                <a:solidFill>
                  <a:schemeClr val="tx1">
                    <a:lumMod val="50000"/>
                    <a:lumOff val="50000"/>
                  </a:schemeClr>
                </a:solidFill>
              </a:defRPr>
            </a:lvl1pPr>
          </a:lstStyle>
          <a:p>
            <a:endParaRPr lang="en-US" dirty="0">
              <a:solidFill>
                <a:srgbClr val="000000">
                  <a:lumMod val="50000"/>
                  <a:lumOff val="50000"/>
                </a:srgbClr>
              </a:solidFill>
            </a:endParaRPr>
          </a:p>
        </p:txBody>
      </p:sp>
      <p:sp>
        <p:nvSpPr>
          <p:cNvPr id="6" name="Slide Number Placeholder 5"/>
          <p:cNvSpPr>
            <a:spLocks noGrp="1"/>
          </p:cNvSpPr>
          <p:nvPr>
            <p:ph type="sldNum" sz="quarter" idx="4"/>
          </p:nvPr>
        </p:nvSpPr>
        <p:spPr>
          <a:xfrm>
            <a:off x="8640235" y="6356351"/>
            <a:ext cx="1243878" cy="365125"/>
          </a:xfrm>
          <a:prstGeom prst="rect">
            <a:avLst/>
          </a:prstGeom>
        </p:spPr>
        <p:txBody>
          <a:bodyPr vert="horz" lIns="91440" tIns="45720" rIns="91440" bIns="45720" rtlCol="0" anchor="ctr"/>
          <a:lstStyle>
            <a:lvl1pPr algn="r">
              <a:defRPr sz="975" b="1">
                <a:solidFill>
                  <a:schemeClr val="accent1"/>
                </a:solidFill>
              </a:defRPr>
            </a:lvl1pPr>
          </a:lstStyle>
          <a:p>
            <a:fld id="{4FAB73BC-B049-4115-A692-8D63A059BFB8}" type="slidenum">
              <a:rPr lang="en-US" smtClean="0">
                <a:solidFill>
                  <a:srgbClr val="40BAD2"/>
                </a:solidFill>
              </a:rPr>
              <a:pPr/>
              <a:t>‹#›</a:t>
            </a:fld>
            <a:endParaRPr lang="en-US" dirty="0">
              <a:solidFill>
                <a:srgbClr val="40BAD2"/>
              </a:solidFill>
            </a:endParaRPr>
          </a:p>
        </p:txBody>
      </p:sp>
    </p:spTree>
    <p:extLst>
      <p:ext uri="{BB962C8B-B14F-4D97-AF65-F5344CB8AC3E}">
        <p14:creationId xmlns:p14="http://schemas.microsoft.com/office/powerpoint/2010/main" val="428571861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742950" rtl="0" eaLnBrk="1" latinLnBrk="0" hangingPunct="1">
        <a:lnSpc>
          <a:spcPct val="90000"/>
        </a:lnSpc>
        <a:spcBef>
          <a:spcPct val="0"/>
        </a:spcBef>
        <a:buNone/>
        <a:defRPr sz="2925" kern="1200" spc="-49" baseline="0">
          <a:solidFill>
            <a:srgbClr val="FFFFFF"/>
          </a:solidFill>
          <a:latin typeface="+mj-lt"/>
          <a:ea typeface="+mj-ea"/>
          <a:cs typeface="+mj-cs"/>
        </a:defRPr>
      </a:lvl1pPr>
    </p:titleStyle>
    <p:bodyStyle>
      <a:lvl1pPr marL="148590" indent="-148590" algn="l" defTabSz="742950" rtl="0" eaLnBrk="1" latinLnBrk="0" hangingPunct="1">
        <a:lnSpc>
          <a:spcPct val="90000"/>
        </a:lnSpc>
        <a:spcBef>
          <a:spcPts val="975"/>
        </a:spcBef>
        <a:buClr>
          <a:schemeClr val="accent1"/>
        </a:buClr>
        <a:buFont typeface="Wingdings 2" pitchFamily="18" charset="2"/>
        <a:buChar char=""/>
        <a:defRPr sz="1625" kern="1200">
          <a:solidFill>
            <a:schemeClr val="tx1">
              <a:lumMod val="65000"/>
              <a:lumOff val="35000"/>
            </a:schemeClr>
          </a:solidFill>
          <a:latin typeface="+mn-lt"/>
          <a:ea typeface="+mn-ea"/>
          <a:cs typeface="+mn-cs"/>
        </a:defRPr>
      </a:lvl1pPr>
      <a:lvl2pPr marL="557213" indent="-148590" algn="l" defTabSz="742950" rtl="0" eaLnBrk="1" latinLnBrk="0" hangingPunct="1">
        <a:lnSpc>
          <a:spcPct val="90000"/>
        </a:lnSpc>
        <a:spcBef>
          <a:spcPts val="203"/>
        </a:spcBef>
        <a:spcAft>
          <a:spcPts val="203"/>
        </a:spcAft>
        <a:buClr>
          <a:schemeClr val="accent1"/>
        </a:buClr>
        <a:buFont typeface="Wingdings 2" pitchFamily="18" charset="2"/>
        <a:buChar char=""/>
        <a:defRPr sz="1463" kern="1200">
          <a:solidFill>
            <a:schemeClr val="tx1">
              <a:lumMod val="65000"/>
              <a:lumOff val="35000"/>
            </a:schemeClr>
          </a:solidFill>
          <a:latin typeface="+mn-lt"/>
          <a:ea typeface="+mn-ea"/>
          <a:cs typeface="+mn-cs"/>
        </a:defRPr>
      </a:lvl2pPr>
      <a:lvl3pPr marL="928688" indent="-148590" algn="l" defTabSz="742950" rtl="0" eaLnBrk="1" latinLnBrk="0" hangingPunct="1">
        <a:lnSpc>
          <a:spcPct val="90000"/>
        </a:lnSpc>
        <a:spcBef>
          <a:spcPts val="203"/>
        </a:spcBef>
        <a:spcAft>
          <a:spcPts val="203"/>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3pPr>
      <a:lvl4pPr marL="1300163" indent="-148590"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4pPr>
      <a:lvl5pPr marL="1671638" indent="-148590"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5pPr>
      <a:lvl6pPr marL="2043113" indent="-185738"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6pPr>
      <a:lvl7pPr marL="2414588" indent="-185738"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7pPr>
      <a:lvl8pPr marL="2786063" indent="-185738"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8pPr>
      <a:lvl9pPr marL="3157538" indent="-185738" algn="l" defTabSz="742950" rtl="0" eaLnBrk="1" latinLnBrk="0" hangingPunct="1">
        <a:lnSpc>
          <a:spcPct val="90000"/>
        </a:lnSpc>
        <a:spcBef>
          <a:spcPts val="203"/>
        </a:spcBef>
        <a:spcAft>
          <a:spcPts val="203"/>
        </a:spcAft>
        <a:buClr>
          <a:schemeClr val="accent1"/>
        </a:buClr>
        <a:buFont typeface="Wingdings 2" pitchFamily="18" charset="2"/>
        <a:buChar char=""/>
        <a:defRPr sz="1138" kern="1200">
          <a:solidFill>
            <a:schemeClr val="tx1">
              <a:lumMod val="65000"/>
              <a:lumOff val="35000"/>
            </a:schemeClr>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3762" y="2021681"/>
            <a:ext cx="5943600" cy="1621059"/>
          </a:xfrm>
        </p:spPr>
        <p:txBody>
          <a:bodyPr/>
          <a:lstStyle/>
          <a:p>
            <a:r>
              <a:rPr lang="fr-FR" dirty="0"/>
              <a:t>GOUVERNANCE </a:t>
            </a:r>
            <a:br>
              <a:rPr lang="fr-FR" dirty="0"/>
            </a:br>
            <a:r>
              <a:rPr lang="fr-FR" dirty="0"/>
              <a:t>DU SPORT</a:t>
            </a:r>
          </a:p>
        </p:txBody>
      </p:sp>
      <p:sp>
        <p:nvSpPr>
          <p:cNvPr id="3" name="Sous-titre 2"/>
          <p:cNvSpPr>
            <a:spLocks noGrp="1"/>
          </p:cNvSpPr>
          <p:nvPr>
            <p:ph type="subTitle" idx="1"/>
          </p:nvPr>
        </p:nvSpPr>
        <p:spPr/>
        <p:txBody>
          <a:bodyPr>
            <a:normAutofit/>
          </a:bodyPr>
          <a:lstStyle/>
          <a:p>
            <a:r>
              <a:rPr lang="fr-FR" sz="2275" b="1" dirty="0"/>
              <a:t>Réunion </a:t>
            </a:r>
            <a:r>
              <a:rPr lang="fr-FR" sz="2275" b="1"/>
              <a:t>du </a:t>
            </a:r>
            <a:r>
              <a:rPr lang="fr-FR" sz="2275" b="1" smtClean="0"/>
              <a:t>19 </a:t>
            </a:r>
            <a:r>
              <a:rPr lang="fr-FR" sz="2275" b="1" dirty="0"/>
              <a:t>juin 2018</a:t>
            </a:r>
          </a:p>
        </p:txBody>
      </p:sp>
      <p:sp>
        <p:nvSpPr>
          <p:cNvPr id="4" name="Espace réservé de la date 3">
            <a:extLst>
              <a:ext uri="{FF2B5EF4-FFF2-40B4-BE49-F238E27FC236}">
                <a16:creationId xmlns:a16="http://schemas.microsoft.com/office/drawing/2014/main" xmlns="" id="{78542770-1B17-4147-9E38-7F779F1D843E}"/>
              </a:ext>
            </a:extLst>
          </p:cNvPr>
          <p:cNvSpPr>
            <a:spLocks noGrp="1"/>
          </p:cNvSpPr>
          <p:nvPr>
            <p:ph type="dt" sz="half" idx="10"/>
          </p:nvPr>
        </p:nvSpPr>
        <p:spPr/>
        <p:txBody>
          <a:bodyPr/>
          <a:lstStyle/>
          <a:p>
            <a:r>
              <a:rPr lang="fr-FR"/>
              <a:t>15 juin 2018</a:t>
            </a:r>
            <a:endParaRPr lang="en-US" dirty="0"/>
          </a:p>
        </p:txBody>
      </p:sp>
      <p:sp>
        <p:nvSpPr>
          <p:cNvPr id="5" name="Espace réservé du numéro de diapositive 4">
            <a:extLst>
              <a:ext uri="{FF2B5EF4-FFF2-40B4-BE49-F238E27FC236}">
                <a16:creationId xmlns:a16="http://schemas.microsoft.com/office/drawing/2014/main" xmlns="" id="{8487C8B6-5B21-47CC-9DC7-E77F0EB19457}"/>
              </a:ext>
            </a:extLst>
          </p:cNvPr>
          <p:cNvSpPr>
            <a:spLocks noGrp="1"/>
          </p:cNvSpPr>
          <p:nvPr>
            <p:ph type="sldNum" sz="quarter" idx="12"/>
          </p:nvPr>
        </p:nvSpPr>
        <p:spPr/>
        <p:txBody>
          <a:bodyPr/>
          <a:lstStyle/>
          <a:p>
            <a:fld id="{4FAB73BC-B049-4115-A692-8D63A059BFB8}" type="slidenum">
              <a:rPr lang="en-US" smtClean="0"/>
              <a:t>1</a:t>
            </a:fld>
            <a:endParaRPr lang="en-US" dirty="0"/>
          </a:p>
        </p:txBody>
      </p:sp>
      <p:sp>
        <p:nvSpPr>
          <p:cNvPr id="6" name="ZoneTexte 5">
            <a:extLst>
              <a:ext uri="{FF2B5EF4-FFF2-40B4-BE49-F238E27FC236}">
                <a16:creationId xmlns:a16="http://schemas.microsoft.com/office/drawing/2014/main" xmlns="" id="{C355B4B2-E37E-4390-B5F7-156EE4CFA436}"/>
              </a:ext>
            </a:extLst>
          </p:cNvPr>
          <p:cNvSpPr txBox="1"/>
          <p:nvPr/>
        </p:nvSpPr>
        <p:spPr>
          <a:xfrm>
            <a:off x="3224808" y="6356351"/>
            <a:ext cx="4320480" cy="276999"/>
          </a:xfrm>
          <a:prstGeom prst="rect">
            <a:avLst/>
          </a:prstGeom>
          <a:noFill/>
        </p:spPr>
        <p:txBody>
          <a:bodyPr wrap="square" rtlCol="0">
            <a:spAutoFit/>
          </a:bodyPr>
          <a:lstStyle/>
          <a:p>
            <a:pPr algn="ctr"/>
            <a:r>
              <a:rPr lang="fr-FR" sz="1200" dirty="0">
                <a:solidFill>
                  <a:schemeClr val="bg1">
                    <a:lumMod val="75000"/>
                  </a:schemeClr>
                </a:solidFill>
              </a:rPr>
              <a:t>- Document de travail -</a:t>
            </a:r>
          </a:p>
        </p:txBody>
      </p:sp>
    </p:spTree>
    <p:extLst>
      <p:ext uri="{BB962C8B-B14F-4D97-AF65-F5344CB8AC3E}">
        <p14:creationId xmlns:p14="http://schemas.microsoft.com/office/powerpoint/2010/main" val="2953531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Nouvelle Gouvernance du sport</a:t>
            </a:r>
          </a:p>
        </p:txBody>
      </p:sp>
      <p:sp>
        <p:nvSpPr>
          <p:cNvPr id="4" name="Espace réservé du contenu 3"/>
          <p:cNvSpPr>
            <a:spLocks noGrp="1"/>
          </p:cNvSpPr>
          <p:nvPr>
            <p:ph idx="1"/>
          </p:nvPr>
        </p:nvSpPr>
        <p:spPr>
          <a:xfrm>
            <a:off x="2986617" y="1133996"/>
            <a:ext cx="6428845" cy="4160520"/>
          </a:xfrm>
        </p:spPr>
        <p:txBody>
          <a:bodyPr anchor="t">
            <a:normAutofit/>
          </a:bodyPr>
          <a:lstStyle/>
          <a:p>
            <a:pPr algn="just">
              <a:lnSpc>
                <a:spcPct val="100000"/>
              </a:lnSpc>
              <a:spcBef>
                <a:spcPts val="600"/>
              </a:spcBef>
            </a:pPr>
            <a:r>
              <a:rPr lang="fr-FR" sz="1600" b="1" dirty="0"/>
              <a:t>Intérêt général d’une gouvernance partagée à responsabilités réparties</a:t>
            </a:r>
          </a:p>
          <a:p>
            <a:pPr marL="408623" lvl="1" indent="0" algn="just">
              <a:lnSpc>
                <a:spcPct val="100000"/>
              </a:lnSpc>
              <a:spcBef>
                <a:spcPts val="600"/>
              </a:spcBef>
              <a:spcAft>
                <a:spcPts val="0"/>
              </a:spcAft>
              <a:buNone/>
            </a:pPr>
            <a:endParaRPr lang="fr-FR" sz="1400" dirty="0" smtClean="0"/>
          </a:p>
          <a:p>
            <a:pPr marL="408623" lvl="1" indent="0" algn="just">
              <a:lnSpc>
                <a:spcPct val="100000"/>
              </a:lnSpc>
              <a:spcBef>
                <a:spcPts val="600"/>
              </a:spcBef>
              <a:spcAft>
                <a:spcPts val="0"/>
              </a:spcAft>
              <a:buNone/>
            </a:pPr>
            <a:r>
              <a:rPr lang="fr-FR" sz="1400" dirty="0" smtClean="0"/>
              <a:t>A </a:t>
            </a:r>
            <a:r>
              <a:rPr lang="fr-FR" sz="1400" dirty="0"/>
              <a:t>l’heure où les jeux olympiques et paralympiques imposent le double objectif de briller par les performances sportives et de réussite sociale, mais </a:t>
            </a:r>
            <a:r>
              <a:rPr lang="fr-FR" sz="1400" dirty="0" smtClean="0"/>
              <a:t>également d’être </a:t>
            </a:r>
            <a:r>
              <a:rPr lang="fr-FR" sz="1400" dirty="0"/>
              <a:t>exemplaire en matière d’éthique sportive, l’enjeu d’une réflexion sur la gouvernance du sport consiste à </a:t>
            </a:r>
            <a:r>
              <a:rPr lang="fr-FR" sz="1400" dirty="0" err="1"/>
              <a:t>co</a:t>
            </a:r>
            <a:r>
              <a:rPr lang="fr-FR" sz="1400" dirty="0"/>
              <a:t>-construire un modèle de gouvernance partagée à responsabilités réparties entre l’Etat au niveau central et déconcentré, le mouvement sportif et ses athlètes, les collectivités locales ainsi que les entreprises.</a:t>
            </a:r>
          </a:p>
          <a:p>
            <a:pPr marL="408623" lvl="1" indent="0" algn="just">
              <a:lnSpc>
                <a:spcPct val="100000"/>
              </a:lnSpc>
              <a:spcBef>
                <a:spcPts val="600"/>
              </a:spcBef>
              <a:spcAft>
                <a:spcPts val="0"/>
              </a:spcAft>
              <a:buNone/>
            </a:pPr>
            <a:r>
              <a:rPr lang="fr-FR" sz="1400" dirty="0"/>
              <a:t> Le but est d’encourager les initiatives et de libérer des énergies par le biais d’une répartition cohérente des responsabilités entre les différents acteurs du sport. </a:t>
            </a:r>
          </a:p>
        </p:txBody>
      </p:sp>
      <p:sp>
        <p:nvSpPr>
          <p:cNvPr id="3" name="Espace réservé de la date 2">
            <a:extLst>
              <a:ext uri="{FF2B5EF4-FFF2-40B4-BE49-F238E27FC236}">
                <a16:creationId xmlns:a16="http://schemas.microsoft.com/office/drawing/2014/main" xmlns="" id="{E1ED8A3A-4E57-46BE-A941-FAD2F470F3E6}"/>
              </a:ext>
            </a:extLst>
          </p:cNvPr>
          <p:cNvSpPr>
            <a:spLocks noGrp="1"/>
          </p:cNvSpPr>
          <p:nvPr>
            <p:ph type="dt" sz="half" idx="10"/>
          </p:nvPr>
        </p:nvSpPr>
        <p:spPr/>
        <p:txBody>
          <a:bodyPr/>
          <a:lstStyle/>
          <a:p>
            <a:r>
              <a:rPr lang="fr-FR"/>
              <a:t>15 juin 2018</a:t>
            </a:r>
            <a:endParaRPr lang="en-US" dirty="0"/>
          </a:p>
        </p:txBody>
      </p:sp>
      <p:sp>
        <p:nvSpPr>
          <p:cNvPr id="5" name="Espace réservé du numéro de diapositive 4">
            <a:extLst>
              <a:ext uri="{FF2B5EF4-FFF2-40B4-BE49-F238E27FC236}">
                <a16:creationId xmlns:a16="http://schemas.microsoft.com/office/drawing/2014/main" xmlns="" id="{88A853A6-1A4F-4532-8706-0D64EA24928F}"/>
              </a:ext>
            </a:extLst>
          </p:cNvPr>
          <p:cNvSpPr>
            <a:spLocks noGrp="1"/>
          </p:cNvSpPr>
          <p:nvPr>
            <p:ph type="sldNum" sz="quarter" idx="12"/>
          </p:nvPr>
        </p:nvSpPr>
        <p:spPr/>
        <p:txBody>
          <a:bodyPr/>
          <a:lstStyle/>
          <a:p>
            <a:fld id="{4FAB73BC-B049-4115-A692-8D63A059BFB8}" type="slidenum">
              <a:rPr lang="en-US" smtClean="0"/>
              <a:t>2</a:t>
            </a:fld>
            <a:endParaRPr lang="en-US" dirty="0"/>
          </a:p>
        </p:txBody>
      </p:sp>
      <p:sp>
        <p:nvSpPr>
          <p:cNvPr id="6" name="ZoneTexte 5">
            <a:extLst>
              <a:ext uri="{FF2B5EF4-FFF2-40B4-BE49-F238E27FC236}">
                <a16:creationId xmlns:a16="http://schemas.microsoft.com/office/drawing/2014/main" xmlns="" id="{3AA39C2D-7576-402F-8FB7-41930266EC6B}"/>
              </a:ext>
            </a:extLst>
          </p:cNvPr>
          <p:cNvSpPr txBox="1"/>
          <p:nvPr/>
        </p:nvSpPr>
        <p:spPr>
          <a:xfrm>
            <a:off x="560512" y="251356"/>
            <a:ext cx="8854950" cy="369332"/>
          </a:xfrm>
          <a:prstGeom prst="rect">
            <a:avLst/>
          </a:prstGeom>
          <a:noFill/>
        </p:spPr>
        <p:txBody>
          <a:bodyPr wrap="square" rtlCol="0">
            <a:spAutoFit/>
          </a:bodyPr>
          <a:lstStyle/>
          <a:p>
            <a:r>
              <a:rPr lang="fr-FR" dirty="0"/>
              <a:t>Introduction</a:t>
            </a:r>
          </a:p>
        </p:txBody>
      </p:sp>
    </p:spTree>
    <p:extLst>
      <p:ext uri="{BB962C8B-B14F-4D97-AF65-F5344CB8AC3E}">
        <p14:creationId xmlns:p14="http://schemas.microsoft.com/office/powerpoint/2010/main" val="127043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 scénarios pour la Gouvernance </a:t>
            </a:r>
          </a:p>
        </p:txBody>
      </p:sp>
      <p:sp>
        <p:nvSpPr>
          <p:cNvPr id="3" name="Espace réservé du contenu 2"/>
          <p:cNvSpPr>
            <a:spLocks noGrp="1"/>
          </p:cNvSpPr>
          <p:nvPr>
            <p:ph idx="1"/>
          </p:nvPr>
        </p:nvSpPr>
        <p:spPr>
          <a:xfrm>
            <a:off x="5443848" y="1248115"/>
            <a:ext cx="4095333" cy="4160520"/>
          </a:xfrm>
        </p:spPr>
        <p:txBody>
          <a:bodyPr>
            <a:noAutofit/>
          </a:bodyPr>
          <a:lstStyle/>
          <a:p>
            <a:pPr>
              <a:lnSpc>
                <a:spcPct val="100000"/>
              </a:lnSpc>
              <a:spcBef>
                <a:spcPts val="1800"/>
              </a:spcBef>
            </a:pPr>
            <a:r>
              <a:rPr lang="fr-FR" sz="1400" dirty="0"/>
              <a:t>Continuité : amélioration du modèle actuel une gouvernance concertée sous la responsabilité de l’Etat des compétences qui restent « enchevêtrées » </a:t>
            </a:r>
          </a:p>
          <a:p>
            <a:pPr>
              <a:lnSpc>
                <a:spcPct val="100000"/>
              </a:lnSpc>
              <a:spcBef>
                <a:spcPts val="1800"/>
              </a:spcBef>
            </a:pPr>
            <a:r>
              <a:rPr lang="fr-FR" sz="1400" dirty="0"/>
              <a:t>La rupture : transfert des compétences et financement au mouvement sportif </a:t>
            </a:r>
          </a:p>
          <a:p>
            <a:pPr>
              <a:lnSpc>
                <a:spcPct val="100000"/>
              </a:lnSpc>
              <a:spcBef>
                <a:spcPts val="1800"/>
              </a:spcBef>
            </a:pPr>
            <a:r>
              <a:rPr lang="fr-FR" sz="1400" dirty="0"/>
              <a:t>Décentralisation du développement du sport aux CT. Compétences séparées ou complémentaires. L’Etat et le mouvement sportif ont en charge le haut niveau et la performance, les CT ont en charge le développement de la pratique</a:t>
            </a:r>
          </a:p>
          <a:p>
            <a:pPr>
              <a:lnSpc>
                <a:spcPct val="100000"/>
              </a:lnSpc>
              <a:spcBef>
                <a:spcPts val="1800"/>
              </a:spcBef>
            </a:pPr>
            <a:r>
              <a:rPr lang="fr-FR" sz="1400" dirty="0"/>
              <a:t>La gouvernance partagée à responsabilités réparties. Une </a:t>
            </a:r>
            <a:r>
              <a:rPr lang="fr-FR" sz="1400" dirty="0" err="1"/>
              <a:t>co-constrcution</a:t>
            </a:r>
            <a:r>
              <a:rPr lang="fr-FR" sz="1400" dirty="0"/>
              <a:t> sur les compétences partagées. </a:t>
            </a:r>
          </a:p>
        </p:txBody>
      </p:sp>
      <p:sp>
        <p:nvSpPr>
          <p:cNvPr id="6" name="Flèche droite 5"/>
          <p:cNvSpPr/>
          <p:nvPr/>
        </p:nvSpPr>
        <p:spPr>
          <a:xfrm>
            <a:off x="4808984" y="1514927"/>
            <a:ext cx="485774" cy="1858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7" name="Flèche droite 6"/>
          <p:cNvSpPr/>
          <p:nvPr/>
        </p:nvSpPr>
        <p:spPr>
          <a:xfrm>
            <a:off x="4808984" y="2639661"/>
            <a:ext cx="485774" cy="1858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8" name="Flèche droite 7"/>
          <p:cNvSpPr/>
          <p:nvPr/>
        </p:nvSpPr>
        <p:spPr>
          <a:xfrm>
            <a:off x="4808984" y="3278117"/>
            <a:ext cx="485774" cy="1858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9" name="Flèche droite 8"/>
          <p:cNvSpPr/>
          <p:nvPr/>
        </p:nvSpPr>
        <p:spPr>
          <a:xfrm>
            <a:off x="4808984" y="4567636"/>
            <a:ext cx="485774" cy="1858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p>
        </p:txBody>
      </p:sp>
      <p:sp>
        <p:nvSpPr>
          <p:cNvPr id="13" name="Rectangle 12">
            <a:extLst>
              <a:ext uri="{FF2B5EF4-FFF2-40B4-BE49-F238E27FC236}">
                <a16:creationId xmlns:a16="http://schemas.microsoft.com/office/drawing/2014/main" xmlns="" id="{DA1769C3-9144-417C-BE18-6E873CA2AFE9}"/>
              </a:ext>
            </a:extLst>
          </p:cNvPr>
          <p:cNvSpPr/>
          <p:nvPr/>
        </p:nvSpPr>
        <p:spPr>
          <a:xfrm>
            <a:off x="2936776" y="1465039"/>
            <a:ext cx="1471878" cy="307777"/>
          </a:xfrm>
          <a:prstGeom prst="rect">
            <a:avLst/>
          </a:prstGeom>
        </p:spPr>
        <p:txBody>
          <a:bodyPr wrap="none">
            <a:spAutoFit/>
          </a:bodyPr>
          <a:lstStyle/>
          <a:p>
            <a:r>
              <a:rPr lang="fr-FR" sz="1400" dirty="0">
                <a:solidFill>
                  <a:srgbClr val="000000">
                    <a:lumMod val="65000"/>
                    <a:lumOff val="35000"/>
                  </a:srgbClr>
                </a:solidFill>
                <a:latin typeface="Corbel" panose="020B0503020204020204"/>
                <a:cs typeface="+mn-cs"/>
              </a:rPr>
              <a:t>Premier scénario </a:t>
            </a:r>
            <a:endParaRPr lang="fr-FR" sz="1400" dirty="0"/>
          </a:p>
        </p:txBody>
      </p:sp>
      <p:sp>
        <p:nvSpPr>
          <p:cNvPr id="14" name="Rectangle 13">
            <a:extLst>
              <a:ext uri="{FF2B5EF4-FFF2-40B4-BE49-F238E27FC236}">
                <a16:creationId xmlns:a16="http://schemas.microsoft.com/office/drawing/2014/main" xmlns="" id="{8C1450A0-C2F4-4D9E-9EC3-AF5C7447DEE3}"/>
              </a:ext>
            </a:extLst>
          </p:cNvPr>
          <p:cNvSpPr/>
          <p:nvPr/>
        </p:nvSpPr>
        <p:spPr>
          <a:xfrm>
            <a:off x="2936776" y="2545159"/>
            <a:ext cx="1431802" cy="307777"/>
          </a:xfrm>
          <a:prstGeom prst="rect">
            <a:avLst/>
          </a:prstGeom>
        </p:spPr>
        <p:txBody>
          <a:bodyPr wrap="none">
            <a:spAutoFit/>
          </a:bodyPr>
          <a:lstStyle/>
          <a:p>
            <a:r>
              <a:rPr lang="fr-FR" sz="1400" dirty="0">
                <a:solidFill>
                  <a:srgbClr val="000000">
                    <a:lumMod val="65000"/>
                    <a:lumOff val="35000"/>
                  </a:srgbClr>
                </a:solidFill>
                <a:latin typeface="Corbel" panose="020B0503020204020204"/>
                <a:cs typeface="+mn-cs"/>
              </a:rPr>
              <a:t>Second scénario </a:t>
            </a:r>
            <a:endParaRPr lang="fr-FR" sz="1400" dirty="0"/>
          </a:p>
        </p:txBody>
      </p:sp>
      <p:sp>
        <p:nvSpPr>
          <p:cNvPr id="15" name="Rectangle 14">
            <a:extLst>
              <a:ext uri="{FF2B5EF4-FFF2-40B4-BE49-F238E27FC236}">
                <a16:creationId xmlns:a16="http://schemas.microsoft.com/office/drawing/2014/main" xmlns="" id="{C559C2DD-227A-44CC-A94A-01042E6E09FC}"/>
              </a:ext>
            </a:extLst>
          </p:cNvPr>
          <p:cNvSpPr/>
          <p:nvPr/>
        </p:nvSpPr>
        <p:spPr>
          <a:xfrm>
            <a:off x="2936776" y="3193231"/>
            <a:ext cx="1606337" cy="307777"/>
          </a:xfrm>
          <a:prstGeom prst="rect">
            <a:avLst/>
          </a:prstGeom>
        </p:spPr>
        <p:txBody>
          <a:bodyPr wrap="none">
            <a:spAutoFit/>
          </a:bodyPr>
          <a:lstStyle/>
          <a:p>
            <a:r>
              <a:rPr lang="fr-FR" sz="1400" dirty="0">
                <a:solidFill>
                  <a:srgbClr val="000000">
                    <a:lumMod val="65000"/>
                    <a:lumOff val="35000"/>
                  </a:srgbClr>
                </a:solidFill>
                <a:latin typeface="Corbel" panose="020B0503020204020204"/>
                <a:cs typeface="+mn-cs"/>
              </a:rPr>
              <a:t>Troisième scénario </a:t>
            </a:r>
            <a:endParaRPr lang="fr-FR" sz="1400" dirty="0"/>
          </a:p>
        </p:txBody>
      </p:sp>
      <p:sp>
        <p:nvSpPr>
          <p:cNvPr id="16" name="Rectangle 15">
            <a:extLst>
              <a:ext uri="{FF2B5EF4-FFF2-40B4-BE49-F238E27FC236}">
                <a16:creationId xmlns:a16="http://schemas.microsoft.com/office/drawing/2014/main" xmlns="" id="{662102DF-487B-49F9-AA9B-791B6EC2724E}"/>
              </a:ext>
            </a:extLst>
          </p:cNvPr>
          <p:cNvSpPr/>
          <p:nvPr/>
        </p:nvSpPr>
        <p:spPr>
          <a:xfrm>
            <a:off x="2936776" y="4489375"/>
            <a:ext cx="1685077" cy="307777"/>
          </a:xfrm>
          <a:prstGeom prst="rect">
            <a:avLst/>
          </a:prstGeom>
        </p:spPr>
        <p:txBody>
          <a:bodyPr wrap="none">
            <a:spAutoFit/>
          </a:bodyPr>
          <a:lstStyle/>
          <a:p>
            <a:r>
              <a:rPr lang="fr-FR" sz="1400" dirty="0">
                <a:solidFill>
                  <a:srgbClr val="000000">
                    <a:lumMod val="65000"/>
                    <a:lumOff val="35000"/>
                  </a:srgbClr>
                </a:solidFill>
                <a:latin typeface="Corbel" panose="020B0503020204020204"/>
                <a:cs typeface="+mn-cs"/>
              </a:rPr>
              <a:t>Quatrième scénario </a:t>
            </a:r>
            <a:endParaRPr lang="fr-FR" sz="1400" dirty="0"/>
          </a:p>
        </p:txBody>
      </p:sp>
      <p:sp>
        <p:nvSpPr>
          <p:cNvPr id="4" name="Espace réservé de la date 3">
            <a:extLst>
              <a:ext uri="{FF2B5EF4-FFF2-40B4-BE49-F238E27FC236}">
                <a16:creationId xmlns:a16="http://schemas.microsoft.com/office/drawing/2014/main" xmlns="" id="{0034678B-2139-465D-A0D1-144473A6BC99}"/>
              </a:ext>
            </a:extLst>
          </p:cNvPr>
          <p:cNvSpPr>
            <a:spLocks noGrp="1"/>
          </p:cNvSpPr>
          <p:nvPr>
            <p:ph type="dt" sz="half" idx="10"/>
          </p:nvPr>
        </p:nvSpPr>
        <p:spPr/>
        <p:txBody>
          <a:bodyPr/>
          <a:lstStyle/>
          <a:p>
            <a:r>
              <a:rPr lang="fr-FR"/>
              <a:t>15 juin 2018</a:t>
            </a:r>
            <a:endParaRPr lang="en-US" dirty="0"/>
          </a:p>
        </p:txBody>
      </p:sp>
      <p:sp>
        <p:nvSpPr>
          <p:cNvPr id="5" name="Espace réservé du numéro de diapositive 4">
            <a:extLst>
              <a:ext uri="{FF2B5EF4-FFF2-40B4-BE49-F238E27FC236}">
                <a16:creationId xmlns:a16="http://schemas.microsoft.com/office/drawing/2014/main" xmlns="" id="{52557026-C63A-4A83-8060-6A3A4B60293A}"/>
              </a:ext>
            </a:extLst>
          </p:cNvPr>
          <p:cNvSpPr>
            <a:spLocks noGrp="1"/>
          </p:cNvSpPr>
          <p:nvPr>
            <p:ph type="sldNum" sz="quarter" idx="12"/>
          </p:nvPr>
        </p:nvSpPr>
        <p:spPr/>
        <p:txBody>
          <a:bodyPr/>
          <a:lstStyle/>
          <a:p>
            <a:fld id="{4FAB73BC-B049-4115-A692-8D63A059BFB8}" type="slidenum">
              <a:rPr lang="en-US" smtClean="0"/>
              <a:t>3</a:t>
            </a:fld>
            <a:endParaRPr lang="en-US" dirty="0"/>
          </a:p>
        </p:txBody>
      </p:sp>
      <p:sp>
        <p:nvSpPr>
          <p:cNvPr id="17" name="ZoneTexte 16">
            <a:extLst>
              <a:ext uri="{FF2B5EF4-FFF2-40B4-BE49-F238E27FC236}">
                <a16:creationId xmlns:a16="http://schemas.microsoft.com/office/drawing/2014/main" xmlns="" id="{BD545365-8410-4FEF-99CB-86867BD0CDFC}"/>
              </a:ext>
            </a:extLst>
          </p:cNvPr>
          <p:cNvSpPr txBox="1"/>
          <p:nvPr/>
        </p:nvSpPr>
        <p:spPr>
          <a:xfrm>
            <a:off x="560512" y="251356"/>
            <a:ext cx="8854950" cy="369332"/>
          </a:xfrm>
          <a:prstGeom prst="rect">
            <a:avLst/>
          </a:prstGeom>
          <a:noFill/>
        </p:spPr>
        <p:txBody>
          <a:bodyPr wrap="square" rtlCol="0">
            <a:spAutoFit/>
          </a:bodyPr>
          <a:lstStyle/>
          <a:p>
            <a:r>
              <a:rPr lang="fr-FR" dirty="0"/>
              <a:t>Les scénarii étudiés dans le cadre des travaux sur la gouvernance</a:t>
            </a:r>
          </a:p>
        </p:txBody>
      </p:sp>
    </p:spTree>
    <p:extLst>
      <p:ext uri="{BB962C8B-B14F-4D97-AF65-F5344CB8AC3E}">
        <p14:creationId xmlns:p14="http://schemas.microsoft.com/office/powerpoint/2010/main" val="4111690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Pourquoi une gouvernance partagée ? </a:t>
            </a:r>
          </a:p>
        </p:txBody>
      </p:sp>
      <p:sp>
        <p:nvSpPr>
          <p:cNvPr id="3" name="Espace réservé du contenu 2"/>
          <p:cNvSpPr>
            <a:spLocks noGrp="1"/>
          </p:cNvSpPr>
          <p:nvPr>
            <p:ph idx="1"/>
          </p:nvPr>
        </p:nvSpPr>
        <p:spPr>
          <a:xfrm>
            <a:off x="2972330" y="1123838"/>
            <a:ext cx="6343120" cy="4969458"/>
          </a:xfrm>
        </p:spPr>
        <p:txBody>
          <a:bodyPr anchor="t">
            <a:normAutofit/>
          </a:bodyPr>
          <a:lstStyle/>
          <a:p>
            <a:pPr marL="0" indent="0">
              <a:buNone/>
            </a:pPr>
            <a:r>
              <a:rPr lang="fr-FR" sz="1463" b="1" dirty="0"/>
              <a:t>Le sport une compétence partagée de fait pour laquelle aucune modalité de partage n’a été définie</a:t>
            </a:r>
          </a:p>
          <a:p>
            <a:pPr>
              <a:lnSpc>
                <a:spcPct val="100000"/>
              </a:lnSpc>
              <a:buFont typeface="Wingdings" panose="05000000000000000000" pitchFamily="2" charset="2"/>
              <a:buChar char="§"/>
            </a:pPr>
            <a:r>
              <a:rPr lang="fr-FR" sz="1400" b="1" dirty="0"/>
              <a:t>Une organisation du sport est complexe</a:t>
            </a:r>
          </a:p>
          <a:p>
            <a:pPr lvl="1">
              <a:lnSpc>
                <a:spcPct val="100000"/>
              </a:lnSpc>
              <a:buFontTx/>
              <a:buChar char="-"/>
            </a:pPr>
            <a:r>
              <a:rPr lang="fr-FR" sz="1400" dirty="0"/>
              <a:t>le manque de lisibilité des politiques sportives et des misions respectives des différents acteurs,</a:t>
            </a:r>
          </a:p>
          <a:p>
            <a:pPr lvl="1">
              <a:lnSpc>
                <a:spcPct val="100000"/>
              </a:lnSpc>
              <a:buFontTx/>
              <a:buChar char="-"/>
            </a:pPr>
            <a:r>
              <a:rPr lang="fr-FR" sz="1400" smtClean="0"/>
              <a:t>Insuffisance de concertation </a:t>
            </a:r>
            <a:r>
              <a:rPr lang="fr-FR" sz="1400" dirty="0"/>
              <a:t>entre les acteurs pour gérer une compétence partagée,</a:t>
            </a:r>
          </a:p>
          <a:p>
            <a:pPr lvl="1">
              <a:lnSpc>
                <a:spcPct val="100000"/>
              </a:lnSpc>
              <a:buFontTx/>
              <a:buChar char="-"/>
            </a:pPr>
            <a:r>
              <a:rPr lang="fr-FR" sz="1400" dirty="0"/>
              <a:t>difficulté à s’adapter à l’évolution de la demande sociale. </a:t>
            </a:r>
          </a:p>
          <a:p>
            <a:pPr>
              <a:lnSpc>
                <a:spcPct val="100000"/>
              </a:lnSpc>
              <a:buFont typeface="Wingdings" panose="05000000000000000000" pitchFamily="2" charset="2"/>
              <a:buChar char="§"/>
            </a:pPr>
            <a:r>
              <a:rPr lang="fr-FR" sz="1400" b="1" dirty="0"/>
              <a:t>Une organisation du sport peu efficiente</a:t>
            </a:r>
          </a:p>
          <a:p>
            <a:pPr lvl="1">
              <a:lnSpc>
                <a:spcPct val="100000"/>
              </a:lnSpc>
              <a:buFontTx/>
              <a:buChar char="-"/>
            </a:pPr>
            <a:r>
              <a:rPr lang="fr-FR" sz="1400" dirty="0"/>
              <a:t>saupoudrage des moyens</a:t>
            </a:r>
          </a:p>
          <a:p>
            <a:pPr lvl="1">
              <a:lnSpc>
                <a:spcPct val="100000"/>
              </a:lnSpc>
              <a:buFontTx/>
              <a:buChar char="-"/>
            </a:pPr>
            <a:r>
              <a:rPr lang="fr-FR" sz="1400" dirty="0"/>
              <a:t>28 % du financement public d’Etat (sport et CNDS) bénéfice aux clubs (hors consolidation des cadres techniques)</a:t>
            </a:r>
          </a:p>
          <a:p>
            <a:pPr lvl="1">
              <a:lnSpc>
                <a:spcPct val="100000"/>
              </a:lnSpc>
              <a:buFontTx/>
              <a:buChar char="-"/>
            </a:pPr>
            <a:r>
              <a:rPr lang="fr-FR" sz="1400" dirty="0"/>
              <a:t> des clubs soumis à une multitude d’injonctions.</a:t>
            </a:r>
          </a:p>
          <a:p>
            <a:pPr marL="408623" lvl="1" indent="0">
              <a:buNone/>
            </a:pPr>
            <a:endParaRPr lang="fr-FR" sz="1300" b="1" dirty="0"/>
          </a:p>
        </p:txBody>
      </p:sp>
      <p:sp>
        <p:nvSpPr>
          <p:cNvPr id="4" name="Espace réservé de la date 3">
            <a:extLst>
              <a:ext uri="{FF2B5EF4-FFF2-40B4-BE49-F238E27FC236}">
                <a16:creationId xmlns:a16="http://schemas.microsoft.com/office/drawing/2014/main" xmlns="" id="{D5EBE73A-544E-43D7-9CB8-3353FD801B9B}"/>
              </a:ext>
            </a:extLst>
          </p:cNvPr>
          <p:cNvSpPr>
            <a:spLocks noGrp="1"/>
          </p:cNvSpPr>
          <p:nvPr>
            <p:ph type="dt" sz="half" idx="10"/>
          </p:nvPr>
        </p:nvSpPr>
        <p:spPr/>
        <p:txBody>
          <a:bodyPr/>
          <a:lstStyle/>
          <a:p>
            <a:r>
              <a:rPr lang="fr-FR"/>
              <a:t>15 juin 2018</a:t>
            </a:r>
            <a:endParaRPr lang="en-US" dirty="0"/>
          </a:p>
        </p:txBody>
      </p:sp>
      <p:sp>
        <p:nvSpPr>
          <p:cNvPr id="5" name="Espace réservé du numéro de diapositive 4">
            <a:extLst>
              <a:ext uri="{FF2B5EF4-FFF2-40B4-BE49-F238E27FC236}">
                <a16:creationId xmlns:a16="http://schemas.microsoft.com/office/drawing/2014/main" xmlns="" id="{294A89EB-C9A0-4E1F-888B-FFF2024B20CD}"/>
              </a:ext>
            </a:extLst>
          </p:cNvPr>
          <p:cNvSpPr>
            <a:spLocks noGrp="1"/>
          </p:cNvSpPr>
          <p:nvPr>
            <p:ph type="sldNum" sz="quarter" idx="12"/>
          </p:nvPr>
        </p:nvSpPr>
        <p:spPr/>
        <p:txBody>
          <a:bodyPr/>
          <a:lstStyle/>
          <a:p>
            <a:fld id="{4FAB73BC-B049-4115-A692-8D63A059BFB8}" type="slidenum">
              <a:rPr lang="en-US" smtClean="0"/>
              <a:t>4</a:t>
            </a:fld>
            <a:endParaRPr lang="en-US" dirty="0"/>
          </a:p>
        </p:txBody>
      </p:sp>
      <p:sp>
        <p:nvSpPr>
          <p:cNvPr id="6" name="ZoneTexte 5">
            <a:extLst>
              <a:ext uri="{FF2B5EF4-FFF2-40B4-BE49-F238E27FC236}">
                <a16:creationId xmlns:a16="http://schemas.microsoft.com/office/drawing/2014/main" xmlns="" id="{4D488E6C-3C63-4745-8188-E77E7A207B62}"/>
              </a:ext>
            </a:extLst>
          </p:cNvPr>
          <p:cNvSpPr txBox="1"/>
          <p:nvPr/>
        </p:nvSpPr>
        <p:spPr>
          <a:xfrm>
            <a:off x="560512" y="251356"/>
            <a:ext cx="8854950" cy="369332"/>
          </a:xfrm>
          <a:prstGeom prst="rect">
            <a:avLst/>
          </a:prstGeom>
          <a:noFill/>
        </p:spPr>
        <p:txBody>
          <a:bodyPr wrap="square" rtlCol="0">
            <a:spAutoFit/>
          </a:bodyPr>
          <a:lstStyle/>
          <a:p>
            <a:r>
              <a:rPr lang="fr-FR" dirty="0"/>
              <a:t>Des constats partagés</a:t>
            </a:r>
          </a:p>
        </p:txBody>
      </p:sp>
    </p:spTree>
    <p:extLst>
      <p:ext uri="{BB962C8B-B14F-4D97-AF65-F5344CB8AC3E}">
        <p14:creationId xmlns:p14="http://schemas.microsoft.com/office/powerpoint/2010/main" val="393257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Pourquoi une gouvernance partagée ? </a:t>
            </a:r>
          </a:p>
        </p:txBody>
      </p:sp>
      <p:sp>
        <p:nvSpPr>
          <p:cNvPr id="3" name="Espace réservé du contenu 2"/>
          <p:cNvSpPr>
            <a:spLocks noGrp="1"/>
          </p:cNvSpPr>
          <p:nvPr>
            <p:ph idx="1"/>
          </p:nvPr>
        </p:nvSpPr>
        <p:spPr>
          <a:xfrm>
            <a:off x="3027099" y="1211818"/>
            <a:ext cx="6385982" cy="5144533"/>
          </a:xfrm>
        </p:spPr>
        <p:txBody>
          <a:bodyPr>
            <a:normAutofit/>
          </a:bodyPr>
          <a:lstStyle/>
          <a:p>
            <a:pPr marL="0" indent="0">
              <a:buNone/>
            </a:pPr>
            <a:r>
              <a:rPr lang="fr-FR" b="1" dirty="0">
                <a:solidFill>
                  <a:schemeClr val="tx1"/>
                </a:solidFill>
              </a:rPr>
              <a:t>Deux ambitions fortes </a:t>
            </a:r>
          </a:p>
          <a:p>
            <a:pPr>
              <a:buFontTx/>
              <a:buChar char="-"/>
            </a:pPr>
            <a:r>
              <a:rPr lang="fr-FR" sz="1300" dirty="0">
                <a:solidFill>
                  <a:schemeClr val="tx1"/>
                </a:solidFill>
              </a:rPr>
              <a:t>Augmenter la performance des sportifs français 	    </a:t>
            </a:r>
            <a:r>
              <a:rPr lang="fr-FR" sz="1300" b="1" dirty="0" smtClean="0">
                <a:solidFill>
                  <a:schemeClr val="accent1"/>
                </a:solidFill>
              </a:rPr>
              <a:t>80 </a:t>
            </a:r>
            <a:r>
              <a:rPr lang="fr-FR" sz="1300" b="1" dirty="0">
                <a:solidFill>
                  <a:schemeClr val="accent1"/>
                </a:solidFill>
              </a:rPr>
              <a:t>médailles aux JO P de Paris 					      2024</a:t>
            </a:r>
            <a:r>
              <a:rPr lang="fr-FR" sz="1300" dirty="0">
                <a:solidFill>
                  <a:schemeClr val="tx1"/>
                </a:solidFill>
              </a:rPr>
              <a:t>	</a:t>
            </a:r>
          </a:p>
          <a:p>
            <a:pPr>
              <a:buFontTx/>
              <a:buChar char="-"/>
            </a:pPr>
            <a:r>
              <a:rPr lang="fr-FR" sz="1300" dirty="0">
                <a:solidFill>
                  <a:schemeClr val="tx1"/>
                </a:solidFill>
              </a:rPr>
              <a:t>Développer la pratique sportive 		     </a:t>
            </a:r>
            <a:r>
              <a:rPr lang="fr-FR" sz="1300" b="1" dirty="0">
                <a:solidFill>
                  <a:schemeClr val="accent1"/>
                </a:solidFill>
              </a:rPr>
              <a:t>+ 3 millions de nouveaux 						     pratiquants d’ici 2024</a:t>
            </a:r>
            <a:r>
              <a:rPr lang="fr-FR" sz="1300" dirty="0">
                <a:solidFill>
                  <a:schemeClr val="tx1"/>
                </a:solidFill>
              </a:rPr>
              <a:t>	</a:t>
            </a:r>
          </a:p>
          <a:p>
            <a:endParaRPr lang="fr-FR" b="1" dirty="0">
              <a:solidFill>
                <a:schemeClr val="accent1"/>
              </a:solidFill>
            </a:endParaRPr>
          </a:p>
          <a:p>
            <a:pPr marL="0" indent="0">
              <a:buNone/>
            </a:pPr>
            <a:r>
              <a:rPr lang="fr-FR" b="1" dirty="0">
                <a:solidFill>
                  <a:schemeClr val="tx1"/>
                </a:solidFill>
              </a:rPr>
              <a:t>Une finalité : la mise en place d’une gouvernance partagée à responsabilités réparties </a:t>
            </a:r>
          </a:p>
          <a:p>
            <a:pPr marL="0" indent="0">
              <a:buNone/>
            </a:pPr>
            <a:r>
              <a:rPr lang="fr-FR" sz="1300" b="1" dirty="0">
                <a:solidFill>
                  <a:schemeClr val="accent1"/>
                </a:solidFill>
              </a:rPr>
              <a:t>Au niveau national </a:t>
            </a:r>
            <a:r>
              <a:rPr lang="fr-FR" sz="1300" dirty="0">
                <a:solidFill>
                  <a:schemeClr val="tx1"/>
                </a:solidFill>
              </a:rPr>
              <a:t>avec la création d’une structure permettant de garantir la collégialité nécessaire à la construction d’une dynamique commune respectueuse des politiques de chacun des acteurs du sport : l’Etat, le mouvement sportif, les collectivités territoriales et le monde économique.</a:t>
            </a:r>
          </a:p>
          <a:p>
            <a:pPr marL="0" indent="0">
              <a:buNone/>
            </a:pPr>
            <a:r>
              <a:rPr lang="fr-FR" sz="1300" dirty="0">
                <a:solidFill>
                  <a:schemeClr val="tx1"/>
                </a:solidFill>
              </a:rPr>
              <a:t>La structure affectera les crédits à 2 grandes politiques </a:t>
            </a:r>
          </a:p>
          <a:p>
            <a:pPr>
              <a:buFontTx/>
              <a:buChar char="-"/>
            </a:pPr>
            <a:r>
              <a:rPr lang="fr-FR" sz="1300" dirty="0">
                <a:solidFill>
                  <a:schemeClr val="tx1"/>
                </a:solidFill>
              </a:rPr>
              <a:t>La performance olympique, soutien aux sportifs, fédérations et territoires</a:t>
            </a:r>
          </a:p>
          <a:p>
            <a:pPr>
              <a:buFontTx/>
              <a:buChar char="-"/>
            </a:pPr>
            <a:r>
              <a:rPr lang="fr-FR" sz="1300" dirty="0">
                <a:solidFill>
                  <a:schemeClr val="tx1"/>
                </a:solidFill>
              </a:rPr>
              <a:t>Le développement de la pratique sportive à travers le soutien au sport fédéral, le soutien aux réseaux nationaux non fédéraux, et aux territoires</a:t>
            </a:r>
          </a:p>
          <a:p>
            <a:pPr marL="0" indent="0">
              <a:buNone/>
            </a:pPr>
            <a:r>
              <a:rPr lang="fr-FR" sz="1300" b="1" dirty="0">
                <a:solidFill>
                  <a:schemeClr val="accent1"/>
                </a:solidFill>
              </a:rPr>
              <a:t>Au niveau territorial </a:t>
            </a:r>
            <a:r>
              <a:rPr lang="fr-FR" sz="1300" dirty="0">
                <a:solidFill>
                  <a:schemeClr val="tx1"/>
                </a:solidFill>
              </a:rPr>
              <a:t>: la mise en place d’un dispositif de concertation associant les acteurs du sport au niveau territorial sur la définition de projets sportifs </a:t>
            </a:r>
            <a:r>
              <a:rPr lang="fr-FR" sz="1300" dirty="0" smtClean="0">
                <a:solidFill>
                  <a:schemeClr val="tx1"/>
                </a:solidFill>
              </a:rPr>
              <a:t>territoriaux</a:t>
            </a:r>
            <a:endParaRPr lang="fr-FR" b="1" dirty="0">
              <a:solidFill>
                <a:schemeClr val="accent1"/>
              </a:solidFill>
            </a:endParaRPr>
          </a:p>
        </p:txBody>
      </p:sp>
      <p:sp>
        <p:nvSpPr>
          <p:cNvPr id="9" name="Flèche droite 8"/>
          <p:cNvSpPr/>
          <p:nvPr/>
        </p:nvSpPr>
        <p:spPr>
          <a:xfrm>
            <a:off x="6591607" y="2429030"/>
            <a:ext cx="295195" cy="1358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a:off x="6591606" y="1852966"/>
            <a:ext cx="295195" cy="1358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e la date 3">
            <a:extLst>
              <a:ext uri="{FF2B5EF4-FFF2-40B4-BE49-F238E27FC236}">
                <a16:creationId xmlns:a16="http://schemas.microsoft.com/office/drawing/2014/main" xmlns="" id="{B10987FE-0A6F-4961-8D09-3EF75F29C88F}"/>
              </a:ext>
            </a:extLst>
          </p:cNvPr>
          <p:cNvSpPr>
            <a:spLocks noGrp="1"/>
          </p:cNvSpPr>
          <p:nvPr>
            <p:ph type="dt" sz="half" idx="10"/>
          </p:nvPr>
        </p:nvSpPr>
        <p:spPr/>
        <p:txBody>
          <a:bodyPr/>
          <a:lstStyle/>
          <a:p>
            <a:r>
              <a:rPr lang="fr-FR"/>
              <a:t>15 juin 2018</a:t>
            </a:r>
            <a:endParaRPr lang="en-US" dirty="0"/>
          </a:p>
        </p:txBody>
      </p:sp>
      <p:sp>
        <p:nvSpPr>
          <p:cNvPr id="5" name="Espace réservé du numéro de diapositive 4">
            <a:extLst>
              <a:ext uri="{FF2B5EF4-FFF2-40B4-BE49-F238E27FC236}">
                <a16:creationId xmlns:a16="http://schemas.microsoft.com/office/drawing/2014/main" xmlns="" id="{772C4C41-B16D-40B7-8352-50E3D3350573}"/>
              </a:ext>
            </a:extLst>
          </p:cNvPr>
          <p:cNvSpPr>
            <a:spLocks noGrp="1"/>
          </p:cNvSpPr>
          <p:nvPr>
            <p:ph type="sldNum" sz="quarter" idx="12"/>
          </p:nvPr>
        </p:nvSpPr>
        <p:spPr/>
        <p:txBody>
          <a:bodyPr/>
          <a:lstStyle/>
          <a:p>
            <a:fld id="{4FAB73BC-B049-4115-A692-8D63A059BFB8}" type="slidenum">
              <a:rPr lang="en-US" smtClean="0"/>
              <a:t>5</a:t>
            </a:fld>
            <a:endParaRPr lang="en-US" dirty="0"/>
          </a:p>
        </p:txBody>
      </p:sp>
      <p:sp>
        <p:nvSpPr>
          <p:cNvPr id="8" name="ZoneTexte 7">
            <a:extLst>
              <a:ext uri="{FF2B5EF4-FFF2-40B4-BE49-F238E27FC236}">
                <a16:creationId xmlns:a16="http://schemas.microsoft.com/office/drawing/2014/main" xmlns="" id="{DB7C6B77-6A11-4B69-AB4A-41DF8A144FB2}"/>
              </a:ext>
            </a:extLst>
          </p:cNvPr>
          <p:cNvSpPr txBox="1"/>
          <p:nvPr/>
        </p:nvSpPr>
        <p:spPr>
          <a:xfrm>
            <a:off x="560512" y="251356"/>
            <a:ext cx="8854950" cy="369332"/>
          </a:xfrm>
          <a:prstGeom prst="rect">
            <a:avLst/>
          </a:prstGeom>
          <a:noFill/>
        </p:spPr>
        <p:txBody>
          <a:bodyPr wrap="square" rtlCol="0">
            <a:spAutoFit/>
          </a:bodyPr>
          <a:lstStyle/>
          <a:p>
            <a:r>
              <a:rPr lang="fr-FR" dirty="0"/>
              <a:t>Les enjeux de la gouvernance partagée</a:t>
            </a:r>
          </a:p>
        </p:txBody>
      </p:sp>
    </p:spTree>
    <p:extLst>
      <p:ext uri="{BB962C8B-B14F-4D97-AF65-F5344CB8AC3E}">
        <p14:creationId xmlns:p14="http://schemas.microsoft.com/office/powerpoint/2010/main" val="2311077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Schéma général </a:t>
            </a:r>
          </a:p>
        </p:txBody>
      </p:sp>
      <p:sp>
        <p:nvSpPr>
          <p:cNvPr id="4" name="Rectangle 3"/>
          <p:cNvSpPr/>
          <p:nvPr/>
        </p:nvSpPr>
        <p:spPr>
          <a:xfrm>
            <a:off x="2971799" y="1003025"/>
            <a:ext cx="1257300" cy="2584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National</a:t>
            </a:r>
          </a:p>
        </p:txBody>
      </p:sp>
      <p:sp>
        <p:nvSpPr>
          <p:cNvPr id="7" name="Rectangle 6"/>
          <p:cNvSpPr/>
          <p:nvPr/>
        </p:nvSpPr>
        <p:spPr>
          <a:xfrm>
            <a:off x="3004079" y="4769098"/>
            <a:ext cx="1271588" cy="2643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Territorial</a:t>
            </a:r>
          </a:p>
        </p:txBody>
      </p:sp>
      <p:sp>
        <p:nvSpPr>
          <p:cNvPr id="8" name="Ellipse 7"/>
          <p:cNvSpPr/>
          <p:nvPr/>
        </p:nvSpPr>
        <p:spPr>
          <a:xfrm>
            <a:off x="4518422" y="799252"/>
            <a:ext cx="3764756" cy="13800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b="1" dirty="0"/>
              <a:t>Instance de coordination des </a:t>
            </a:r>
            <a:r>
              <a:rPr lang="fr-FR" sz="1300" b="1" dirty="0" smtClean="0"/>
              <a:t>politiques  sportives</a:t>
            </a:r>
            <a:endParaRPr lang="fr-FR" sz="1300" b="1" dirty="0"/>
          </a:p>
          <a:p>
            <a:pPr algn="ctr"/>
            <a:r>
              <a:rPr lang="fr-FR" sz="1300" b="1" dirty="0"/>
              <a:t>Composition : Etat – mouvement sportif – Collectivités territoriales – monde économique</a:t>
            </a:r>
          </a:p>
        </p:txBody>
      </p:sp>
      <p:sp>
        <p:nvSpPr>
          <p:cNvPr id="10" name="Flèche gauche 9"/>
          <p:cNvSpPr/>
          <p:nvPr/>
        </p:nvSpPr>
        <p:spPr>
          <a:xfrm>
            <a:off x="8190310" y="1091314"/>
            <a:ext cx="1164431" cy="621506"/>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fr-FR" sz="975" b="1" dirty="0">
                <a:solidFill>
                  <a:schemeClr val="bg1"/>
                </a:solidFill>
              </a:rPr>
              <a:t>Comité d’orientation</a:t>
            </a:r>
          </a:p>
        </p:txBody>
      </p:sp>
      <p:cxnSp>
        <p:nvCxnSpPr>
          <p:cNvPr id="12" name="Connecteur droit avec flèche 11"/>
          <p:cNvCxnSpPr/>
          <p:nvPr/>
        </p:nvCxnSpPr>
        <p:spPr>
          <a:xfrm flipH="1">
            <a:off x="4809529" y="2019461"/>
            <a:ext cx="394648" cy="26584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7" name="Connecteur droit avec flèche 16"/>
          <p:cNvCxnSpPr/>
          <p:nvPr/>
        </p:nvCxnSpPr>
        <p:spPr>
          <a:xfrm>
            <a:off x="7528187" y="2062117"/>
            <a:ext cx="394906" cy="18031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8" name="Ellipse 17"/>
          <p:cNvSpPr/>
          <p:nvPr/>
        </p:nvSpPr>
        <p:spPr>
          <a:xfrm>
            <a:off x="3241609" y="2275077"/>
            <a:ext cx="2068117" cy="7722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dirty="0"/>
              <a:t>Haute performance</a:t>
            </a:r>
          </a:p>
        </p:txBody>
      </p:sp>
      <p:sp>
        <p:nvSpPr>
          <p:cNvPr id="19" name="Espace réservé du contenu 18"/>
          <p:cNvSpPr>
            <a:spLocks noGrp="1"/>
          </p:cNvSpPr>
          <p:nvPr>
            <p:ph idx="1"/>
          </p:nvPr>
        </p:nvSpPr>
        <p:spPr>
          <a:xfrm>
            <a:off x="4321969" y="5089800"/>
            <a:ext cx="4157662" cy="7023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lnSpcReduction="10000"/>
          </a:bodyPr>
          <a:lstStyle/>
          <a:p>
            <a:pPr algn="ctr"/>
            <a:r>
              <a:rPr lang="fr-FR" sz="1138" b="1" dirty="0"/>
              <a:t>Concertation en territoire</a:t>
            </a:r>
          </a:p>
          <a:p>
            <a:pPr algn="ctr"/>
            <a:r>
              <a:rPr lang="fr-FR" sz="1138" b="1" dirty="0"/>
              <a:t>(à préciser)</a:t>
            </a:r>
          </a:p>
        </p:txBody>
      </p:sp>
      <p:sp>
        <p:nvSpPr>
          <p:cNvPr id="24" name="Ellipse 23"/>
          <p:cNvSpPr/>
          <p:nvPr/>
        </p:nvSpPr>
        <p:spPr>
          <a:xfrm>
            <a:off x="7174151" y="2275077"/>
            <a:ext cx="1883305" cy="6152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dirty="0"/>
              <a:t>Développement des pratiques</a:t>
            </a:r>
          </a:p>
        </p:txBody>
      </p:sp>
      <p:sp>
        <p:nvSpPr>
          <p:cNvPr id="30" name="Rectangle 29"/>
          <p:cNvSpPr/>
          <p:nvPr/>
        </p:nvSpPr>
        <p:spPr>
          <a:xfrm>
            <a:off x="3045467" y="3125321"/>
            <a:ext cx="2627978" cy="102012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894" b="1" dirty="0">
                <a:solidFill>
                  <a:schemeClr val="tx1"/>
                </a:solidFill>
              </a:rPr>
              <a:t>Définit les objectifs de performance sportive en lien avec les fédérations</a:t>
            </a:r>
          </a:p>
          <a:p>
            <a:r>
              <a:rPr lang="fr-FR" sz="894" b="1" dirty="0">
                <a:solidFill>
                  <a:schemeClr val="tx1"/>
                </a:solidFill>
              </a:rPr>
              <a:t>- Identifie les meilleurs modes d’accompagnement des athlètes et les ressources et compétences disponibles pour ce faire.</a:t>
            </a:r>
          </a:p>
          <a:p>
            <a:r>
              <a:rPr lang="fr-FR" sz="894" b="1" dirty="0">
                <a:solidFill>
                  <a:schemeClr val="tx1"/>
                </a:solidFill>
              </a:rPr>
              <a:t>- Conduit les évaluations.</a:t>
            </a:r>
          </a:p>
          <a:p>
            <a:r>
              <a:rPr lang="fr-FR" sz="894" b="1" dirty="0">
                <a:solidFill>
                  <a:schemeClr val="tx1"/>
                </a:solidFill>
              </a:rPr>
              <a:t>- Attribue les moyens aux fédérations</a:t>
            </a:r>
          </a:p>
        </p:txBody>
      </p:sp>
      <p:sp>
        <p:nvSpPr>
          <p:cNvPr id="31" name="Rectangle 30"/>
          <p:cNvSpPr/>
          <p:nvPr/>
        </p:nvSpPr>
        <p:spPr>
          <a:xfrm>
            <a:off x="6529387" y="3601293"/>
            <a:ext cx="2721885" cy="1105137"/>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894" b="1" dirty="0">
                <a:solidFill>
                  <a:schemeClr val="tx1"/>
                </a:solidFill>
              </a:rPr>
              <a:t>Définit les objectifs et les moyens du développement</a:t>
            </a:r>
          </a:p>
          <a:p>
            <a:pPr marL="139303" indent="-139303">
              <a:buFontTx/>
              <a:buChar char="-"/>
            </a:pPr>
            <a:r>
              <a:rPr lang="fr-FR" sz="894" b="1" dirty="0">
                <a:solidFill>
                  <a:schemeClr val="tx1"/>
                </a:solidFill>
              </a:rPr>
              <a:t>De la pratique fédérale,</a:t>
            </a:r>
          </a:p>
          <a:p>
            <a:pPr marL="139303" indent="-139303">
              <a:buFontTx/>
              <a:buChar char="-"/>
            </a:pPr>
            <a:r>
              <a:rPr lang="fr-FR" sz="894" b="1" dirty="0">
                <a:solidFill>
                  <a:schemeClr val="tx1"/>
                </a:solidFill>
              </a:rPr>
              <a:t>De la pratique territoriale,</a:t>
            </a:r>
          </a:p>
          <a:p>
            <a:pPr marL="139303" indent="-139303">
              <a:buFontTx/>
              <a:buChar char="-"/>
            </a:pPr>
            <a:r>
              <a:rPr lang="fr-FR" sz="894" b="1" dirty="0">
                <a:solidFill>
                  <a:schemeClr val="tx1"/>
                </a:solidFill>
              </a:rPr>
              <a:t>Des réseaux non fédéraux </a:t>
            </a:r>
          </a:p>
          <a:p>
            <a:r>
              <a:rPr lang="fr-FR" sz="894" b="1" dirty="0">
                <a:solidFill>
                  <a:schemeClr val="tx1"/>
                </a:solidFill>
              </a:rPr>
              <a:t>et des enjeux associés : Santé, Education, Inclusion sociale, réduction des inégalités territoriales. Conduit les évaluations.</a:t>
            </a:r>
          </a:p>
        </p:txBody>
      </p:sp>
      <p:sp>
        <p:nvSpPr>
          <p:cNvPr id="35" name="Ellipse 34"/>
          <p:cNvSpPr/>
          <p:nvPr/>
        </p:nvSpPr>
        <p:spPr>
          <a:xfrm>
            <a:off x="6724550" y="2986083"/>
            <a:ext cx="1020039" cy="540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dirty="0"/>
              <a:t>Fédéral</a:t>
            </a:r>
          </a:p>
        </p:txBody>
      </p:sp>
      <p:sp>
        <p:nvSpPr>
          <p:cNvPr id="36" name="Ellipse 35"/>
          <p:cNvSpPr/>
          <p:nvPr/>
        </p:nvSpPr>
        <p:spPr>
          <a:xfrm>
            <a:off x="8229600" y="3037708"/>
            <a:ext cx="1259903" cy="488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dirty="0"/>
              <a:t>Territorial</a:t>
            </a:r>
          </a:p>
        </p:txBody>
      </p:sp>
      <p:cxnSp>
        <p:nvCxnSpPr>
          <p:cNvPr id="38" name="Connecteur droit avec flèche 37"/>
          <p:cNvCxnSpPr>
            <a:cxnSpLocks/>
            <a:stCxn id="24" idx="3"/>
            <a:endCxn id="35" idx="0"/>
          </p:cNvCxnSpPr>
          <p:nvPr/>
        </p:nvCxnSpPr>
        <p:spPr>
          <a:xfrm flipH="1">
            <a:off x="7234570" y="2800191"/>
            <a:ext cx="215385" cy="18589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0" name="Connecteur droit avec flèche 39"/>
          <p:cNvCxnSpPr>
            <a:cxnSpLocks/>
            <a:stCxn id="24" idx="5"/>
            <a:endCxn id="36" idx="0"/>
          </p:cNvCxnSpPr>
          <p:nvPr/>
        </p:nvCxnSpPr>
        <p:spPr>
          <a:xfrm>
            <a:off x="8781652" y="2800191"/>
            <a:ext cx="77900" cy="23751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1" name="Connecteur droit avec flèche 20"/>
          <p:cNvCxnSpPr>
            <a:cxnSpLocks/>
          </p:cNvCxnSpPr>
          <p:nvPr/>
        </p:nvCxnSpPr>
        <p:spPr>
          <a:xfrm flipH="1">
            <a:off x="6897216" y="4769098"/>
            <a:ext cx="847374" cy="383851"/>
          </a:xfrm>
          <a:prstGeom prst="straightConnector1">
            <a:avLst/>
          </a:prstGeom>
          <a:ln>
            <a:solidFill>
              <a:schemeClr val="tx1">
                <a:alpha val="50000"/>
              </a:schemeClr>
            </a:solidFill>
            <a:prstDash val="dash"/>
            <a:tailEnd type="triangle"/>
          </a:ln>
        </p:spPr>
        <p:style>
          <a:lnRef idx="3">
            <a:schemeClr val="dk1"/>
          </a:lnRef>
          <a:fillRef idx="0">
            <a:schemeClr val="dk1"/>
          </a:fillRef>
          <a:effectRef idx="2">
            <a:schemeClr val="dk1"/>
          </a:effectRef>
          <a:fontRef idx="minor">
            <a:schemeClr val="tx1"/>
          </a:fontRef>
        </p:style>
      </p:cxnSp>
      <p:cxnSp>
        <p:nvCxnSpPr>
          <p:cNvPr id="14" name="Connecteur droit avec flèche 13"/>
          <p:cNvCxnSpPr>
            <a:cxnSpLocks/>
            <a:stCxn id="30" idx="2"/>
          </p:cNvCxnSpPr>
          <p:nvPr/>
        </p:nvCxnSpPr>
        <p:spPr>
          <a:xfrm>
            <a:off x="4359456" y="4145443"/>
            <a:ext cx="1601656" cy="944357"/>
          </a:xfrm>
          <a:prstGeom prst="straightConnector1">
            <a:avLst/>
          </a:prstGeom>
          <a:ln>
            <a:solidFill>
              <a:schemeClr val="tx1">
                <a:alpha val="50000"/>
              </a:schemeClr>
            </a:solidFill>
            <a:prstDash val="dash"/>
            <a:tailEnd type="triangle"/>
          </a:ln>
        </p:spPr>
        <p:style>
          <a:lnRef idx="3">
            <a:schemeClr val="dk1"/>
          </a:lnRef>
          <a:fillRef idx="0">
            <a:schemeClr val="dk1"/>
          </a:fillRef>
          <a:effectRef idx="2">
            <a:schemeClr val="dk1"/>
          </a:effectRef>
          <a:fontRef idx="minor">
            <a:schemeClr val="tx1"/>
          </a:fontRef>
        </p:style>
      </p:cxnSp>
      <p:sp>
        <p:nvSpPr>
          <p:cNvPr id="6" name="Espace réservé de la date 5">
            <a:extLst>
              <a:ext uri="{FF2B5EF4-FFF2-40B4-BE49-F238E27FC236}">
                <a16:creationId xmlns:a16="http://schemas.microsoft.com/office/drawing/2014/main" xmlns="" id="{8BBF7C4A-6B49-4EC5-8850-64D570C92A16}"/>
              </a:ext>
            </a:extLst>
          </p:cNvPr>
          <p:cNvSpPr>
            <a:spLocks noGrp="1"/>
          </p:cNvSpPr>
          <p:nvPr>
            <p:ph type="dt" sz="half" idx="10"/>
          </p:nvPr>
        </p:nvSpPr>
        <p:spPr/>
        <p:txBody>
          <a:bodyPr/>
          <a:lstStyle/>
          <a:p>
            <a:r>
              <a:rPr lang="fr-FR"/>
              <a:t>15 juin 2018</a:t>
            </a:r>
            <a:endParaRPr lang="en-US" dirty="0"/>
          </a:p>
        </p:txBody>
      </p:sp>
      <p:sp>
        <p:nvSpPr>
          <p:cNvPr id="9" name="Espace réservé du numéro de diapositive 8">
            <a:extLst>
              <a:ext uri="{FF2B5EF4-FFF2-40B4-BE49-F238E27FC236}">
                <a16:creationId xmlns:a16="http://schemas.microsoft.com/office/drawing/2014/main" xmlns="" id="{8D343596-2767-4585-AB20-A42EC19CE462}"/>
              </a:ext>
            </a:extLst>
          </p:cNvPr>
          <p:cNvSpPr>
            <a:spLocks noGrp="1"/>
          </p:cNvSpPr>
          <p:nvPr>
            <p:ph type="sldNum" sz="quarter" idx="12"/>
          </p:nvPr>
        </p:nvSpPr>
        <p:spPr/>
        <p:txBody>
          <a:bodyPr/>
          <a:lstStyle/>
          <a:p>
            <a:fld id="{4FAB73BC-B049-4115-A692-8D63A059BFB8}" type="slidenum">
              <a:rPr lang="en-US" smtClean="0"/>
              <a:t>6</a:t>
            </a:fld>
            <a:endParaRPr lang="en-US" dirty="0"/>
          </a:p>
        </p:txBody>
      </p:sp>
      <p:sp>
        <p:nvSpPr>
          <p:cNvPr id="27" name="ZoneTexte 26">
            <a:extLst>
              <a:ext uri="{FF2B5EF4-FFF2-40B4-BE49-F238E27FC236}">
                <a16:creationId xmlns:a16="http://schemas.microsoft.com/office/drawing/2014/main" xmlns="" id="{CDED3320-CDA3-4DD2-8471-F8BB7DEE3846}"/>
              </a:ext>
            </a:extLst>
          </p:cNvPr>
          <p:cNvSpPr txBox="1"/>
          <p:nvPr/>
        </p:nvSpPr>
        <p:spPr>
          <a:xfrm>
            <a:off x="560512" y="251356"/>
            <a:ext cx="8854950" cy="369332"/>
          </a:xfrm>
          <a:prstGeom prst="rect">
            <a:avLst/>
          </a:prstGeom>
          <a:noFill/>
        </p:spPr>
        <p:txBody>
          <a:bodyPr wrap="square" rtlCol="0">
            <a:spAutoFit/>
          </a:bodyPr>
          <a:lstStyle/>
          <a:p>
            <a:r>
              <a:rPr lang="fr-FR" dirty="0"/>
              <a:t>Proposition concernant le schéma d’organisation au niveau national et territorial</a:t>
            </a:r>
          </a:p>
        </p:txBody>
      </p:sp>
    </p:spTree>
    <p:extLst>
      <p:ext uri="{BB962C8B-B14F-4D97-AF65-F5344CB8AC3E}">
        <p14:creationId xmlns:p14="http://schemas.microsoft.com/office/powerpoint/2010/main" val="229064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Structure nationale partenariale</a:t>
            </a:r>
          </a:p>
        </p:txBody>
      </p:sp>
      <p:sp>
        <p:nvSpPr>
          <p:cNvPr id="23" name="Rectangle 22">
            <a:extLst>
              <a:ext uri="{FF2B5EF4-FFF2-40B4-BE49-F238E27FC236}">
                <a16:creationId xmlns:a16="http://schemas.microsoft.com/office/drawing/2014/main" xmlns="" id="{8851561B-0ACB-4BF4-89B9-E27188DACADB}"/>
              </a:ext>
            </a:extLst>
          </p:cNvPr>
          <p:cNvSpPr/>
          <p:nvPr/>
        </p:nvSpPr>
        <p:spPr>
          <a:xfrm>
            <a:off x="6609184" y="764704"/>
            <a:ext cx="2814824" cy="435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b="1" dirty="0">
                <a:solidFill>
                  <a:schemeClr val="lt1"/>
                </a:solidFill>
              </a:rPr>
              <a:t>Développement des pratiques sportives</a:t>
            </a:r>
          </a:p>
        </p:txBody>
      </p:sp>
      <p:sp>
        <p:nvSpPr>
          <p:cNvPr id="25" name="Rectangle 24">
            <a:extLst>
              <a:ext uri="{FF2B5EF4-FFF2-40B4-BE49-F238E27FC236}">
                <a16:creationId xmlns:a16="http://schemas.microsoft.com/office/drawing/2014/main" xmlns="" id="{1CC6EDB3-9553-4C8D-9925-E56B54C3F6C3}"/>
              </a:ext>
            </a:extLst>
          </p:cNvPr>
          <p:cNvSpPr/>
          <p:nvPr/>
        </p:nvSpPr>
        <p:spPr>
          <a:xfrm>
            <a:off x="6609184" y="1391285"/>
            <a:ext cx="2814824" cy="2631490"/>
          </a:xfrm>
          <a:prstGeom prst="rect">
            <a:avLst/>
          </a:prstGeom>
        </p:spPr>
        <p:txBody>
          <a:bodyPr wrap="square">
            <a:spAutoFit/>
          </a:bodyPr>
          <a:lstStyle/>
          <a:p>
            <a:pPr marL="228600" indent="-228600" algn="just" fontAlgn="auto">
              <a:spcBef>
                <a:spcPts val="0"/>
              </a:spcBef>
              <a:spcAft>
                <a:spcPts val="0"/>
              </a:spcAft>
              <a:buAutoNum type="arabicPeriod"/>
              <a:defRPr/>
            </a:pPr>
            <a:r>
              <a:rPr lang="fr-FR" sz="1100" b="1" dirty="0">
                <a:latin typeface="+mj-lt"/>
              </a:rPr>
              <a:t>Définition d’une doctrine d’action collégiale partagée </a:t>
            </a:r>
            <a:r>
              <a:rPr lang="fr-FR" sz="1100" dirty="0">
                <a:latin typeface="+mj-lt"/>
              </a:rPr>
              <a:t>entre l’Etat, les collectivités, le mouvement sportif et le monde de l’entreprise dans le champ du développement et de l’accès aux pratiques sportives</a:t>
            </a:r>
          </a:p>
          <a:p>
            <a:pPr marL="228600" indent="-228600" algn="just" fontAlgn="auto">
              <a:spcBef>
                <a:spcPts val="0"/>
              </a:spcBef>
              <a:spcAft>
                <a:spcPts val="0"/>
              </a:spcAft>
              <a:buAutoNum type="arabicPeriod"/>
              <a:defRPr/>
            </a:pPr>
            <a:endParaRPr lang="fr-FR" sz="1100" dirty="0">
              <a:latin typeface="+mj-lt"/>
            </a:endParaRPr>
          </a:p>
          <a:p>
            <a:pPr algn="just" fontAlgn="auto">
              <a:spcBef>
                <a:spcPts val="0"/>
              </a:spcBef>
              <a:spcAft>
                <a:spcPts val="0"/>
              </a:spcAft>
              <a:defRPr/>
            </a:pPr>
            <a:r>
              <a:rPr lang="fr-FR" sz="1100" b="1" dirty="0">
                <a:latin typeface="+mj-lt"/>
              </a:rPr>
              <a:t>2. Accompagnement des acteurs fédéraux sur la base de leur projet sportif fédéral et accompagnement spécifique des territoires et des publics, en intégrant l’impératif de réduction des inégalités d’accès des publics fragiles et des territoires carencés </a:t>
            </a:r>
          </a:p>
          <a:p>
            <a:pPr algn="just" fontAlgn="auto">
              <a:spcBef>
                <a:spcPts val="0"/>
              </a:spcBef>
              <a:spcAft>
                <a:spcPts val="0"/>
              </a:spcAft>
              <a:defRPr/>
            </a:pPr>
            <a:endParaRPr lang="fr-FR" sz="1100" b="1" dirty="0">
              <a:latin typeface="+mj-lt"/>
            </a:endParaRPr>
          </a:p>
          <a:p>
            <a:pPr algn="just" fontAlgn="auto">
              <a:spcBef>
                <a:spcPts val="0"/>
              </a:spcBef>
              <a:spcAft>
                <a:spcPts val="0"/>
              </a:spcAft>
              <a:defRPr/>
            </a:pPr>
            <a:endParaRPr lang="fr-FR" sz="1100" dirty="0">
              <a:latin typeface="+mj-lt"/>
            </a:endParaRPr>
          </a:p>
        </p:txBody>
      </p:sp>
      <p:sp>
        <p:nvSpPr>
          <p:cNvPr id="26" name="Rectangle 25">
            <a:extLst>
              <a:ext uri="{FF2B5EF4-FFF2-40B4-BE49-F238E27FC236}">
                <a16:creationId xmlns:a16="http://schemas.microsoft.com/office/drawing/2014/main" xmlns="" id="{B5D4E514-81FA-4B32-8219-61A41A2DB810}"/>
              </a:ext>
            </a:extLst>
          </p:cNvPr>
          <p:cNvSpPr/>
          <p:nvPr/>
        </p:nvSpPr>
        <p:spPr>
          <a:xfrm>
            <a:off x="3019097" y="764704"/>
            <a:ext cx="3405936" cy="435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b="1" dirty="0">
                <a:solidFill>
                  <a:schemeClr val="lt1"/>
                </a:solidFill>
              </a:rPr>
              <a:t>Haute performance sportive</a:t>
            </a:r>
            <a:r>
              <a:rPr lang="fr-FR" sz="1300" dirty="0">
                <a:solidFill>
                  <a:schemeClr val="lt1"/>
                </a:solidFill>
              </a:rPr>
              <a:t> </a:t>
            </a:r>
          </a:p>
        </p:txBody>
      </p:sp>
      <p:sp>
        <p:nvSpPr>
          <p:cNvPr id="27" name="Rectangle 26">
            <a:extLst>
              <a:ext uri="{FF2B5EF4-FFF2-40B4-BE49-F238E27FC236}">
                <a16:creationId xmlns:a16="http://schemas.microsoft.com/office/drawing/2014/main" xmlns="" id="{2008EA24-66F2-4ED3-87E2-91F63A02620D}"/>
              </a:ext>
            </a:extLst>
          </p:cNvPr>
          <p:cNvSpPr/>
          <p:nvPr/>
        </p:nvSpPr>
        <p:spPr>
          <a:xfrm>
            <a:off x="3019097" y="1391285"/>
            <a:ext cx="3405936" cy="4154984"/>
          </a:xfrm>
          <a:prstGeom prst="rect">
            <a:avLst/>
          </a:prstGeom>
        </p:spPr>
        <p:txBody>
          <a:bodyPr wrap="square">
            <a:spAutoFit/>
          </a:bodyPr>
          <a:lstStyle/>
          <a:p>
            <a:pPr marL="228600" lvl="0" indent="-228600" algn="just" fontAlgn="auto">
              <a:spcBef>
                <a:spcPts val="0"/>
              </a:spcBef>
              <a:spcAft>
                <a:spcPts val="0"/>
              </a:spcAft>
              <a:buAutoNum type="arabicPeriod"/>
              <a:defRPr/>
            </a:pPr>
            <a:r>
              <a:rPr lang="fr-FR" sz="1100" b="1" dirty="0">
                <a:latin typeface="+mj-lt"/>
              </a:rPr>
              <a:t>Elaboration de la stratégie nationale olympique et paralympique</a:t>
            </a:r>
          </a:p>
          <a:p>
            <a:pPr marL="685800" lvl="1" indent="-228600" algn="just" fontAlgn="auto">
              <a:spcBef>
                <a:spcPts val="0"/>
              </a:spcBef>
              <a:spcAft>
                <a:spcPts val="0"/>
              </a:spcAft>
              <a:buFont typeface="Arial" panose="020B0604020202020204" pitchFamily="34" charset="0"/>
              <a:buChar char="•"/>
              <a:defRPr/>
            </a:pPr>
            <a:r>
              <a:rPr lang="fr-FR" sz="1100" i="1" dirty="0">
                <a:latin typeface="+mj-lt"/>
              </a:rPr>
              <a:t>Liste des médaillables,</a:t>
            </a:r>
          </a:p>
          <a:p>
            <a:pPr marL="685800" lvl="1" indent="-228600" algn="just" fontAlgn="auto">
              <a:spcBef>
                <a:spcPts val="0"/>
              </a:spcBef>
              <a:spcAft>
                <a:spcPts val="0"/>
              </a:spcAft>
              <a:buFont typeface="Arial" panose="020B0604020202020204" pitchFamily="34" charset="0"/>
              <a:buChar char="•"/>
              <a:defRPr/>
            </a:pPr>
            <a:r>
              <a:rPr lang="fr-FR" sz="1100" i="1" dirty="0">
                <a:latin typeface="+mj-lt"/>
              </a:rPr>
              <a:t>Stratégie d’accompagnement,</a:t>
            </a:r>
          </a:p>
          <a:p>
            <a:pPr marL="685800" lvl="1" indent="-228600" algn="just" fontAlgn="auto">
              <a:spcBef>
                <a:spcPts val="0"/>
              </a:spcBef>
              <a:spcAft>
                <a:spcPts val="0"/>
              </a:spcAft>
              <a:buFont typeface="Arial" panose="020B0604020202020204" pitchFamily="34" charset="0"/>
              <a:buChar char="•"/>
              <a:defRPr/>
            </a:pPr>
            <a:r>
              <a:rPr lang="fr-FR" sz="1100" i="1" dirty="0">
                <a:latin typeface="+mj-lt"/>
              </a:rPr>
              <a:t>Investissements stratégiques,</a:t>
            </a:r>
          </a:p>
          <a:p>
            <a:pPr marL="685800" lvl="1" indent="-228600" algn="just" fontAlgn="auto">
              <a:spcBef>
                <a:spcPts val="0"/>
              </a:spcBef>
              <a:spcAft>
                <a:spcPts val="0"/>
              </a:spcAft>
              <a:buFont typeface="Arial" panose="020B0604020202020204" pitchFamily="34" charset="0"/>
              <a:buChar char="•"/>
              <a:defRPr/>
            </a:pPr>
            <a:r>
              <a:rPr lang="fr-FR" sz="1100" i="1" dirty="0">
                <a:latin typeface="+mj-lt"/>
              </a:rPr>
              <a:t>Partenariats stratégiques</a:t>
            </a:r>
          </a:p>
          <a:p>
            <a:pPr marL="342900" lvl="0" indent="-342900" algn="just" fontAlgn="auto">
              <a:spcBef>
                <a:spcPts val="0"/>
              </a:spcBef>
              <a:spcAft>
                <a:spcPts val="0"/>
              </a:spcAft>
              <a:buFont typeface="+mj-lt"/>
              <a:buAutoNum type="arabicPeriod"/>
              <a:defRPr/>
            </a:pPr>
            <a:endParaRPr lang="fr-FR" sz="1100" dirty="0">
              <a:latin typeface="+mj-lt"/>
            </a:endParaRPr>
          </a:p>
          <a:p>
            <a:pPr lvl="0" algn="just" fontAlgn="auto">
              <a:spcBef>
                <a:spcPts val="0"/>
              </a:spcBef>
              <a:spcAft>
                <a:spcPts val="0"/>
              </a:spcAft>
              <a:defRPr/>
            </a:pPr>
            <a:r>
              <a:rPr lang="fr-FR" sz="1100" b="1" dirty="0">
                <a:latin typeface="+mj-lt"/>
              </a:rPr>
              <a:t>2. Accompagnement des fédérations, des équipes techniques et des athlètes médaillables</a:t>
            </a:r>
            <a:r>
              <a:rPr lang="fr-FR" sz="1100" dirty="0">
                <a:latin typeface="+mj-lt"/>
              </a:rPr>
              <a:t>, en apportant des réponses opérationnelles, immédiates et de proximité aux difficultés rencontrées</a:t>
            </a:r>
          </a:p>
          <a:p>
            <a:pPr marL="685800" lvl="1" indent="-228600" algn="just" fontAlgn="auto">
              <a:spcBef>
                <a:spcPts val="0"/>
              </a:spcBef>
              <a:spcAft>
                <a:spcPts val="0"/>
              </a:spcAft>
              <a:buFont typeface="Arial" panose="020B0604020202020204" pitchFamily="34" charset="0"/>
              <a:buChar char="•"/>
              <a:defRPr/>
            </a:pPr>
            <a:r>
              <a:rPr lang="fr-FR" sz="1100" i="1" dirty="0">
                <a:latin typeface="+mj-lt"/>
                <a:sym typeface="Wingdings" panose="05000000000000000000" pitchFamily="2" charset="2"/>
              </a:rPr>
              <a:t>Intervention en immersion, conseils et orientations,</a:t>
            </a:r>
          </a:p>
          <a:p>
            <a:pPr marL="685800" lvl="1" indent="-228600" algn="just" fontAlgn="auto">
              <a:spcBef>
                <a:spcPts val="0"/>
              </a:spcBef>
              <a:spcAft>
                <a:spcPts val="0"/>
              </a:spcAft>
              <a:buFont typeface="Arial" panose="020B0604020202020204" pitchFamily="34" charset="0"/>
              <a:buChar char="•"/>
              <a:defRPr/>
            </a:pPr>
            <a:r>
              <a:rPr lang="fr-FR" sz="1100" i="1" dirty="0">
                <a:latin typeface="+mj-lt"/>
                <a:sym typeface="Wingdings" panose="05000000000000000000" pitchFamily="2" charset="2"/>
              </a:rPr>
              <a:t>Régulation des moyens financiers,</a:t>
            </a:r>
          </a:p>
          <a:p>
            <a:pPr marL="685800" lvl="1" indent="-228600" algn="just" fontAlgn="auto">
              <a:spcBef>
                <a:spcPts val="0"/>
              </a:spcBef>
              <a:spcAft>
                <a:spcPts val="0"/>
              </a:spcAft>
              <a:buFont typeface="Arial" panose="020B0604020202020204" pitchFamily="34" charset="0"/>
              <a:buChar char="•"/>
              <a:defRPr/>
            </a:pPr>
            <a:r>
              <a:rPr lang="fr-FR" sz="1100" i="1" dirty="0">
                <a:latin typeface="+mj-lt"/>
                <a:sym typeface="Wingdings" panose="05000000000000000000" pitchFamily="2" charset="2"/>
              </a:rPr>
              <a:t>Mise en réseaux,</a:t>
            </a:r>
          </a:p>
          <a:p>
            <a:pPr marL="685800" lvl="1" indent="-228600" algn="just" fontAlgn="auto">
              <a:spcBef>
                <a:spcPts val="0"/>
              </a:spcBef>
              <a:spcAft>
                <a:spcPts val="0"/>
              </a:spcAft>
              <a:buFont typeface="Arial" panose="020B0604020202020204" pitchFamily="34" charset="0"/>
              <a:buChar char="•"/>
              <a:defRPr/>
            </a:pPr>
            <a:r>
              <a:rPr lang="fr-FR" sz="1100" i="1" dirty="0">
                <a:latin typeface="+mj-lt"/>
                <a:sym typeface="Wingdings" panose="05000000000000000000" pitchFamily="2" charset="2"/>
              </a:rPr>
              <a:t>Accompagnement socio-professionnel</a:t>
            </a:r>
            <a:endParaRPr lang="fr-FR" sz="1100" i="1" dirty="0">
              <a:latin typeface="+mj-lt"/>
            </a:endParaRPr>
          </a:p>
          <a:p>
            <a:pPr lvl="0" algn="just" fontAlgn="auto">
              <a:spcBef>
                <a:spcPts val="0"/>
              </a:spcBef>
              <a:spcAft>
                <a:spcPts val="0"/>
              </a:spcAft>
              <a:defRPr/>
            </a:pPr>
            <a:r>
              <a:rPr lang="fr-FR" sz="1100" dirty="0">
                <a:latin typeface="+mj-lt"/>
                <a:sym typeface="Wingdings" panose="05000000000000000000" pitchFamily="2" charset="2"/>
              </a:rPr>
              <a:t>         </a:t>
            </a:r>
            <a:endParaRPr lang="fr-FR" sz="1100" dirty="0">
              <a:latin typeface="+mj-lt"/>
            </a:endParaRPr>
          </a:p>
          <a:p>
            <a:pPr lvl="0" algn="just" fontAlgn="auto">
              <a:spcBef>
                <a:spcPts val="0"/>
              </a:spcBef>
              <a:spcAft>
                <a:spcPts val="0"/>
              </a:spcAft>
              <a:defRPr/>
            </a:pPr>
            <a:r>
              <a:rPr lang="fr-FR" sz="1100" b="1" dirty="0">
                <a:latin typeface="+mj-lt"/>
              </a:rPr>
              <a:t>3. Production de connaissances dans les domaines de la performance et de l’intelligence sportives pour alimenter la stratégie</a:t>
            </a:r>
          </a:p>
          <a:p>
            <a:pPr marL="685800" lvl="1" indent="-228600" algn="just" fontAlgn="auto">
              <a:spcBef>
                <a:spcPts val="0"/>
              </a:spcBef>
              <a:spcAft>
                <a:spcPts val="0"/>
              </a:spcAft>
              <a:buFont typeface="Arial" panose="020B0604020202020204" pitchFamily="34" charset="0"/>
              <a:buChar char="•"/>
              <a:defRPr/>
            </a:pPr>
            <a:r>
              <a:rPr lang="fr-FR" sz="1100" i="1" dirty="0">
                <a:latin typeface="+mj-lt"/>
                <a:sym typeface="Wingdings" panose="05000000000000000000" pitchFamily="2" charset="2"/>
              </a:rPr>
              <a:t>Analyse de données et </a:t>
            </a:r>
            <a:r>
              <a:rPr lang="fr-FR" sz="1100" i="1" dirty="0" err="1">
                <a:latin typeface="+mj-lt"/>
                <a:sym typeface="Wingdings" panose="05000000000000000000" pitchFamily="2" charset="2"/>
              </a:rPr>
              <a:t>datascience</a:t>
            </a:r>
            <a:r>
              <a:rPr lang="fr-FR" sz="1100" i="1" dirty="0">
                <a:latin typeface="+mj-lt"/>
                <a:sym typeface="Wingdings" panose="05000000000000000000" pitchFamily="2" charset="2"/>
              </a:rPr>
              <a:t>,</a:t>
            </a:r>
          </a:p>
          <a:p>
            <a:pPr marL="685800" lvl="1" indent="-228600" algn="just" fontAlgn="auto">
              <a:spcBef>
                <a:spcPts val="0"/>
              </a:spcBef>
              <a:spcAft>
                <a:spcPts val="0"/>
              </a:spcAft>
              <a:buFont typeface="Arial" panose="020B0604020202020204" pitchFamily="34" charset="0"/>
              <a:buChar char="•"/>
              <a:defRPr/>
            </a:pPr>
            <a:r>
              <a:rPr lang="fr-FR" sz="1100" i="1" dirty="0">
                <a:latin typeface="+mj-lt"/>
                <a:sym typeface="Wingdings" panose="05000000000000000000" pitchFamily="2" charset="2"/>
              </a:rPr>
              <a:t>Capitalisation et partage,</a:t>
            </a:r>
          </a:p>
          <a:p>
            <a:pPr marL="685800" lvl="1" indent="-228600" algn="just" fontAlgn="auto">
              <a:spcBef>
                <a:spcPts val="0"/>
              </a:spcBef>
              <a:spcAft>
                <a:spcPts val="0"/>
              </a:spcAft>
              <a:buFont typeface="Arial" panose="020B0604020202020204" pitchFamily="34" charset="0"/>
              <a:buChar char="•"/>
              <a:defRPr/>
            </a:pPr>
            <a:r>
              <a:rPr lang="fr-FR" sz="1100" i="1" dirty="0">
                <a:latin typeface="+mj-lt"/>
                <a:sym typeface="Wingdings" panose="05000000000000000000" pitchFamily="2" charset="2"/>
              </a:rPr>
              <a:t>Veille et benchmark</a:t>
            </a:r>
          </a:p>
          <a:p>
            <a:pPr marL="685800" lvl="1" indent="-228600" algn="just" fontAlgn="auto">
              <a:spcBef>
                <a:spcPts val="0"/>
              </a:spcBef>
              <a:spcAft>
                <a:spcPts val="0"/>
              </a:spcAft>
              <a:buFont typeface="Arial" panose="020B0604020202020204" pitchFamily="34" charset="0"/>
              <a:buChar char="•"/>
              <a:defRPr/>
            </a:pPr>
            <a:r>
              <a:rPr lang="fr-FR" sz="1100" i="1" dirty="0">
                <a:latin typeface="+mj-lt"/>
                <a:sym typeface="Wingdings" panose="05000000000000000000" pitchFamily="2" charset="2"/>
              </a:rPr>
              <a:t>Recherche, études, innovation</a:t>
            </a:r>
          </a:p>
        </p:txBody>
      </p:sp>
      <p:sp>
        <p:nvSpPr>
          <p:cNvPr id="29" name="Rectangle : coins arrondis 28">
            <a:extLst>
              <a:ext uri="{FF2B5EF4-FFF2-40B4-BE49-F238E27FC236}">
                <a16:creationId xmlns:a16="http://schemas.microsoft.com/office/drawing/2014/main" xmlns="" id="{C49EBA4C-E1E3-40FC-B1AE-F432F9B6D0F8}"/>
              </a:ext>
            </a:extLst>
          </p:cNvPr>
          <p:cNvSpPr/>
          <p:nvPr/>
        </p:nvSpPr>
        <p:spPr>
          <a:xfrm>
            <a:off x="6867718" y="3940258"/>
            <a:ext cx="2329155" cy="43535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Périmètre en cours de stabilisation</a:t>
            </a:r>
          </a:p>
        </p:txBody>
      </p:sp>
      <p:sp>
        <p:nvSpPr>
          <p:cNvPr id="32" name="Rectangle 31">
            <a:extLst>
              <a:ext uri="{FF2B5EF4-FFF2-40B4-BE49-F238E27FC236}">
                <a16:creationId xmlns:a16="http://schemas.microsoft.com/office/drawing/2014/main" xmlns="" id="{47F14C9C-CAB9-4CEA-8447-A3E046B3096E}"/>
              </a:ext>
            </a:extLst>
          </p:cNvPr>
          <p:cNvSpPr/>
          <p:nvPr/>
        </p:nvSpPr>
        <p:spPr>
          <a:xfrm>
            <a:off x="3099215" y="5805264"/>
            <a:ext cx="6246273" cy="430887"/>
          </a:xfrm>
          <a:prstGeom prst="rect">
            <a:avLst/>
          </a:prstGeom>
        </p:spPr>
        <p:txBody>
          <a:bodyPr wrap="square">
            <a:spAutoFit/>
          </a:bodyPr>
          <a:lstStyle/>
          <a:p>
            <a:pPr lvl="0" algn="ctr" fontAlgn="auto">
              <a:spcBef>
                <a:spcPts val="0"/>
              </a:spcBef>
              <a:spcAft>
                <a:spcPts val="0"/>
              </a:spcAft>
              <a:defRPr/>
            </a:pPr>
            <a:r>
              <a:rPr lang="fr-FR" sz="1100" b="1" dirty="0">
                <a:latin typeface="Calibri"/>
              </a:rPr>
              <a:t>Accompagnement des territoires et reprise des activités actuelles du CNDS (accompagnement et financement) sur le développement des pratiques</a:t>
            </a:r>
          </a:p>
        </p:txBody>
      </p:sp>
      <p:sp>
        <p:nvSpPr>
          <p:cNvPr id="3" name="Espace réservé de la date 2">
            <a:extLst>
              <a:ext uri="{FF2B5EF4-FFF2-40B4-BE49-F238E27FC236}">
                <a16:creationId xmlns:a16="http://schemas.microsoft.com/office/drawing/2014/main" xmlns="" id="{B301F5C7-D9B6-4580-B336-62541E2503B4}"/>
              </a:ext>
            </a:extLst>
          </p:cNvPr>
          <p:cNvSpPr>
            <a:spLocks noGrp="1"/>
          </p:cNvSpPr>
          <p:nvPr>
            <p:ph type="dt" sz="half" idx="10"/>
          </p:nvPr>
        </p:nvSpPr>
        <p:spPr/>
        <p:txBody>
          <a:bodyPr/>
          <a:lstStyle/>
          <a:p>
            <a:r>
              <a:rPr lang="fr-FR"/>
              <a:t>15 juin 2018</a:t>
            </a:r>
            <a:endParaRPr lang="en-US" dirty="0"/>
          </a:p>
        </p:txBody>
      </p:sp>
      <p:sp>
        <p:nvSpPr>
          <p:cNvPr id="4" name="Espace réservé du numéro de diapositive 3">
            <a:extLst>
              <a:ext uri="{FF2B5EF4-FFF2-40B4-BE49-F238E27FC236}">
                <a16:creationId xmlns:a16="http://schemas.microsoft.com/office/drawing/2014/main" xmlns="" id="{7B075358-0156-45FF-9133-C2DB0D28CCCE}"/>
              </a:ext>
            </a:extLst>
          </p:cNvPr>
          <p:cNvSpPr>
            <a:spLocks noGrp="1"/>
          </p:cNvSpPr>
          <p:nvPr>
            <p:ph type="sldNum" sz="quarter" idx="12"/>
          </p:nvPr>
        </p:nvSpPr>
        <p:spPr/>
        <p:txBody>
          <a:bodyPr/>
          <a:lstStyle/>
          <a:p>
            <a:fld id="{4FAB73BC-B049-4115-A692-8D63A059BFB8}" type="slidenum">
              <a:rPr lang="en-US" smtClean="0"/>
              <a:t>7</a:t>
            </a:fld>
            <a:endParaRPr lang="en-US" dirty="0"/>
          </a:p>
        </p:txBody>
      </p:sp>
      <p:sp>
        <p:nvSpPr>
          <p:cNvPr id="11" name="ZoneTexte 10">
            <a:extLst>
              <a:ext uri="{FF2B5EF4-FFF2-40B4-BE49-F238E27FC236}">
                <a16:creationId xmlns:a16="http://schemas.microsoft.com/office/drawing/2014/main" xmlns="" id="{338EF977-D574-4486-9484-73C75C15E91B}"/>
              </a:ext>
            </a:extLst>
          </p:cNvPr>
          <p:cNvSpPr txBox="1"/>
          <p:nvPr/>
        </p:nvSpPr>
        <p:spPr>
          <a:xfrm>
            <a:off x="560512" y="251356"/>
            <a:ext cx="8854950" cy="369332"/>
          </a:xfrm>
          <a:prstGeom prst="rect">
            <a:avLst/>
          </a:prstGeom>
          <a:noFill/>
        </p:spPr>
        <p:txBody>
          <a:bodyPr wrap="square" rtlCol="0">
            <a:spAutoFit/>
          </a:bodyPr>
          <a:lstStyle/>
          <a:p>
            <a:r>
              <a:rPr lang="fr-FR" dirty="0"/>
              <a:t>Proposition concernant les missions de la structure au niveau national (1/2)</a:t>
            </a:r>
          </a:p>
        </p:txBody>
      </p:sp>
    </p:spTree>
    <p:extLst>
      <p:ext uri="{BB962C8B-B14F-4D97-AF65-F5344CB8AC3E}">
        <p14:creationId xmlns:p14="http://schemas.microsoft.com/office/powerpoint/2010/main" val="1862408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Zoom sur les nouveautés sur la haute performance sportive</a:t>
            </a:r>
          </a:p>
        </p:txBody>
      </p:sp>
      <p:sp>
        <p:nvSpPr>
          <p:cNvPr id="9" name="Rectangle à coins arrondis 26">
            <a:extLst>
              <a:ext uri="{FF2B5EF4-FFF2-40B4-BE49-F238E27FC236}">
                <a16:creationId xmlns:a16="http://schemas.microsoft.com/office/drawing/2014/main" xmlns="" id="{E782A483-D7DC-4AD2-9D48-6AB57197CAB8}"/>
              </a:ext>
            </a:extLst>
          </p:cNvPr>
          <p:cNvSpPr/>
          <p:nvPr/>
        </p:nvSpPr>
        <p:spPr>
          <a:xfrm>
            <a:off x="3080792" y="892143"/>
            <a:ext cx="5275934" cy="5064571"/>
          </a:xfrm>
          <a:prstGeom prst="roundRect">
            <a:avLst>
              <a:gd name="adj" fmla="val 0"/>
            </a:avLst>
          </a:prstGeom>
          <a:ln w="28575">
            <a:noFill/>
          </a:ln>
        </p:spPr>
        <p:style>
          <a:lnRef idx="2">
            <a:schemeClr val="dk1"/>
          </a:lnRef>
          <a:fillRef idx="1">
            <a:schemeClr val="lt1"/>
          </a:fillRef>
          <a:effectRef idx="0">
            <a:schemeClr val="dk1"/>
          </a:effectRef>
          <a:fontRef idx="minor">
            <a:schemeClr val="dk1"/>
          </a:fontRef>
        </p:style>
        <p:txBody>
          <a:bodyPr tIns="108000" bIns="108000" rtlCol="0" anchor="t" anchorCtr="0"/>
          <a:lstStyle/>
          <a:p>
            <a:pPr marL="285750" indent="-285750" algn="just">
              <a:spcBef>
                <a:spcPts val="0"/>
              </a:spcBef>
              <a:spcAft>
                <a:spcPts val="1800"/>
              </a:spcAft>
              <a:buClr>
                <a:srgbClr val="8A1467"/>
              </a:buClr>
              <a:buSzPct val="120000"/>
              <a:buFont typeface="+mj-lt"/>
              <a:buAutoNum type="romanUcPeriod"/>
            </a:pPr>
            <a:r>
              <a:rPr lang="fr-FR" sz="1100" dirty="0">
                <a:solidFill>
                  <a:schemeClr val="tx2"/>
                </a:solidFill>
                <a:latin typeface="Century Gothic" panose="020B0502020202020204" pitchFamily="34" charset="0"/>
              </a:rPr>
              <a:t>Une </a:t>
            </a:r>
            <a:r>
              <a:rPr lang="fr-FR" sz="1100" b="1" dirty="0">
                <a:solidFill>
                  <a:schemeClr val="tx2"/>
                </a:solidFill>
                <a:latin typeface="Century Gothic" panose="020B0502020202020204" pitchFamily="34" charset="0"/>
              </a:rPr>
              <a:t>structure collégiale </a:t>
            </a:r>
            <a:r>
              <a:rPr lang="fr-FR" sz="1100" dirty="0">
                <a:solidFill>
                  <a:schemeClr val="tx2"/>
                </a:solidFill>
                <a:latin typeface="Century Gothic" panose="020B0502020202020204" pitchFamily="34" charset="0"/>
              </a:rPr>
              <a:t>réunissant l’Etat, le mouvement sportif, des représentants des collectivités territoriales et des représentants du monde économique</a:t>
            </a:r>
          </a:p>
          <a:p>
            <a:pPr marL="285750" indent="-285750" algn="just">
              <a:spcBef>
                <a:spcPts val="0"/>
              </a:spcBef>
              <a:spcAft>
                <a:spcPts val="1800"/>
              </a:spcAft>
              <a:buClr>
                <a:srgbClr val="8A1467"/>
              </a:buClr>
              <a:buSzPct val="120000"/>
              <a:buFont typeface="+mj-lt"/>
              <a:buAutoNum type="romanUcPeriod"/>
            </a:pPr>
            <a:r>
              <a:rPr lang="fr-FR" sz="1100" dirty="0">
                <a:solidFill>
                  <a:schemeClr val="tx2"/>
                </a:solidFill>
                <a:latin typeface="Century Gothic" panose="020B0502020202020204" pitchFamily="34" charset="0"/>
              </a:rPr>
              <a:t>Une structure qui </a:t>
            </a:r>
            <a:r>
              <a:rPr lang="fr-FR" sz="1100" b="1" dirty="0">
                <a:solidFill>
                  <a:schemeClr val="tx2"/>
                </a:solidFill>
                <a:latin typeface="Century Gothic" panose="020B0502020202020204" pitchFamily="34" charset="0"/>
              </a:rPr>
              <a:t>définit la stratégie et les critères de la haute performance</a:t>
            </a:r>
            <a:endParaRPr lang="fr-FR" sz="1100" dirty="0">
              <a:solidFill>
                <a:schemeClr val="tx2"/>
              </a:solidFill>
              <a:latin typeface="Century Gothic" panose="020B0502020202020204" pitchFamily="34" charset="0"/>
            </a:endParaRPr>
          </a:p>
          <a:p>
            <a:pPr marL="285750" indent="-285750" algn="just">
              <a:spcBef>
                <a:spcPts val="0"/>
              </a:spcBef>
              <a:spcAft>
                <a:spcPts val="1800"/>
              </a:spcAft>
              <a:buClr>
                <a:srgbClr val="8A1467"/>
              </a:buClr>
              <a:buSzPct val="120000"/>
              <a:buFont typeface="+mj-lt"/>
              <a:buAutoNum type="romanUcPeriod"/>
            </a:pPr>
            <a:r>
              <a:rPr lang="fr-FR" sz="1100" dirty="0">
                <a:solidFill>
                  <a:schemeClr val="tx2"/>
                </a:solidFill>
                <a:latin typeface="Century Gothic" panose="020B0502020202020204" pitchFamily="34" charset="0"/>
              </a:rPr>
              <a:t>Une structure compétente sur </a:t>
            </a:r>
            <a:r>
              <a:rPr lang="fr-FR" sz="1100" b="1" dirty="0">
                <a:solidFill>
                  <a:schemeClr val="tx2"/>
                </a:solidFill>
                <a:latin typeface="Century Gothic" panose="020B0502020202020204" pitchFamily="34" charset="0"/>
              </a:rPr>
              <a:t>l’ensemble du périmètre et des ressources publiques </a:t>
            </a:r>
            <a:r>
              <a:rPr lang="fr-FR" sz="1100" dirty="0">
                <a:solidFill>
                  <a:schemeClr val="tx2"/>
                </a:solidFill>
                <a:latin typeface="Century Gothic" panose="020B0502020202020204" pitchFamily="34" charset="0"/>
              </a:rPr>
              <a:t>sur le champ de la haute performance et dispose des expertises pour </a:t>
            </a:r>
            <a:r>
              <a:rPr lang="fr-FR" sz="1100" b="1" dirty="0">
                <a:solidFill>
                  <a:schemeClr val="tx2"/>
                </a:solidFill>
                <a:latin typeface="Century Gothic" panose="020B0502020202020204" pitchFamily="34" charset="0"/>
              </a:rPr>
              <a:t>évaluer et décider des moyens </a:t>
            </a:r>
            <a:r>
              <a:rPr lang="fr-FR" sz="1100" dirty="0">
                <a:solidFill>
                  <a:schemeClr val="tx2"/>
                </a:solidFill>
                <a:latin typeface="Century Gothic" panose="020B0502020202020204" pitchFamily="34" charset="0"/>
              </a:rPr>
              <a:t>alloués</a:t>
            </a:r>
          </a:p>
          <a:p>
            <a:pPr marL="285750" lvl="0" indent="-285750" algn="just">
              <a:spcBef>
                <a:spcPts val="0"/>
              </a:spcBef>
              <a:spcAft>
                <a:spcPts val="1800"/>
              </a:spcAft>
              <a:buClr>
                <a:srgbClr val="8A1467"/>
              </a:buClr>
              <a:buSzPct val="120000"/>
              <a:buFont typeface="+mj-lt"/>
              <a:buAutoNum type="romanUcPeriod"/>
            </a:pPr>
            <a:r>
              <a:rPr lang="fr-FR" sz="1100" dirty="0">
                <a:solidFill>
                  <a:schemeClr val="tx2"/>
                </a:solidFill>
                <a:latin typeface="Century Gothic" panose="020B0502020202020204" pitchFamily="34" charset="0"/>
              </a:rPr>
              <a:t>Des</a:t>
            </a:r>
            <a:r>
              <a:rPr lang="fr-FR" sz="1100" b="1" dirty="0">
                <a:solidFill>
                  <a:schemeClr val="tx2"/>
                </a:solidFill>
                <a:latin typeface="Century Gothic" panose="020B0502020202020204" pitchFamily="34" charset="0"/>
              </a:rPr>
              <a:t> « conseillers projet »</a:t>
            </a:r>
            <a:r>
              <a:rPr lang="fr-FR" sz="1100" dirty="0">
                <a:solidFill>
                  <a:schemeClr val="tx2"/>
                </a:solidFill>
                <a:latin typeface="Century Gothic" panose="020B0502020202020204" pitchFamily="34" charset="0"/>
              </a:rPr>
              <a:t>  au contact qui</a:t>
            </a:r>
            <a:r>
              <a:rPr lang="fr-FR" sz="1100" b="1" dirty="0">
                <a:solidFill>
                  <a:schemeClr val="tx2"/>
                </a:solidFill>
                <a:latin typeface="Century Gothic" panose="020B0502020202020204" pitchFamily="34" charset="0"/>
              </a:rPr>
              <a:t> </a:t>
            </a:r>
            <a:r>
              <a:rPr lang="fr-FR" sz="1100" dirty="0">
                <a:solidFill>
                  <a:schemeClr val="tx2"/>
                </a:solidFill>
                <a:latin typeface="Century Gothic" panose="020B0502020202020204" pitchFamily="34" charset="0"/>
              </a:rPr>
              <a:t>accompagnent les fédérations</a:t>
            </a:r>
          </a:p>
          <a:p>
            <a:pPr marL="285750" indent="-285750" algn="just">
              <a:spcBef>
                <a:spcPts val="0"/>
              </a:spcBef>
              <a:spcAft>
                <a:spcPts val="1800"/>
              </a:spcAft>
              <a:buClr>
                <a:srgbClr val="8A1467"/>
              </a:buClr>
              <a:buSzPct val="120000"/>
              <a:buFont typeface="+mj-lt"/>
              <a:buAutoNum type="romanUcPeriod"/>
            </a:pPr>
            <a:r>
              <a:rPr lang="fr-FR" sz="1100" dirty="0">
                <a:solidFill>
                  <a:schemeClr val="tx2"/>
                </a:solidFill>
                <a:latin typeface="Century Gothic" panose="020B0502020202020204" pitchFamily="34" charset="0"/>
              </a:rPr>
              <a:t>Une </a:t>
            </a:r>
            <a:r>
              <a:rPr lang="fr-FR" sz="1100" b="1" dirty="0">
                <a:solidFill>
                  <a:schemeClr val="tx2"/>
                </a:solidFill>
                <a:latin typeface="Century Gothic" panose="020B0502020202020204" pitchFamily="34" charset="0"/>
              </a:rPr>
              <a:t>« équipe derrière l’équipe » </a:t>
            </a:r>
            <a:r>
              <a:rPr lang="fr-FR" sz="1100" i="1" dirty="0">
                <a:solidFill>
                  <a:schemeClr val="tx2"/>
                </a:solidFill>
                <a:latin typeface="Century Gothic" panose="020B0502020202020204" pitchFamily="34" charset="0"/>
              </a:rPr>
              <a:t>(analystes financiers, data scientists…)</a:t>
            </a:r>
            <a:r>
              <a:rPr lang="fr-FR" sz="1100" b="1" dirty="0">
                <a:solidFill>
                  <a:schemeClr val="tx2"/>
                </a:solidFill>
                <a:latin typeface="Century Gothic" panose="020B0502020202020204" pitchFamily="34" charset="0"/>
              </a:rPr>
              <a:t> </a:t>
            </a:r>
            <a:r>
              <a:rPr lang="fr-FR" sz="1100" dirty="0">
                <a:solidFill>
                  <a:schemeClr val="tx2"/>
                </a:solidFill>
                <a:latin typeface="Century Gothic" panose="020B0502020202020204" pitchFamily="34" charset="0"/>
              </a:rPr>
              <a:t>qui apporte</a:t>
            </a:r>
            <a:r>
              <a:rPr lang="fr-FR" sz="1100" b="1" dirty="0">
                <a:solidFill>
                  <a:schemeClr val="tx2"/>
                </a:solidFill>
                <a:latin typeface="Century Gothic" panose="020B0502020202020204" pitchFamily="34" charset="0"/>
              </a:rPr>
              <a:t> </a:t>
            </a:r>
            <a:r>
              <a:rPr lang="fr-FR" sz="1100" dirty="0">
                <a:solidFill>
                  <a:schemeClr val="tx2"/>
                </a:solidFill>
                <a:latin typeface="Century Gothic" panose="020B0502020202020204" pitchFamily="34" charset="0"/>
              </a:rPr>
              <a:t>une</a:t>
            </a:r>
            <a:r>
              <a:rPr lang="fr-FR" sz="1100" b="1" dirty="0">
                <a:solidFill>
                  <a:schemeClr val="tx2"/>
                </a:solidFill>
                <a:latin typeface="Century Gothic" panose="020B0502020202020204" pitchFamily="34" charset="0"/>
              </a:rPr>
              <a:t> expertise globale sur la performance </a:t>
            </a:r>
          </a:p>
          <a:p>
            <a:pPr marL="285750" indent="-285750" algn="just">
              <a:spcBef>
                <a:spcPts val="0"/>
              </a:spcBef>
              <a:spcAft>
                <a:spcPts val="1800"/>
              </a:spcAft>
              <a:buClr>
                <a:srgbClr val="8A1467"/>
              </a:buClr>
              <a:buSzPct val="120000"/>
              <a:buFont typeface="+mj-lt"/>
              <a:buAutoNum type="romanUcPeriod"/>
            </a:pPr>
            <a:r>
              <a:rPr lang="fr-FR" sz="1100" dirty="0">
                <a:solidFill>
                  <a:schemeClr val="tx2"/>
                </a:solidFill>
                <a:latin typeface="Century Gothic" panose="020B0502020202020204" pitchFamily="34" charset="0"/>
              </a:rPr>
              <a:t>Un </a:t>
            </a:r>
            <a:r>
              <a:rPr lang="fr-FR" sz="1100" b="1" dirty="0">
                <a:solidFill>
                  <a:schemeClr val="tx2"/>
                </a:solidFill>
                <a:latin typeface="Century Gothic" panose="020B0502020202020204" pitchFamily="34" charset="0"/>
              </a:rPr>
              <a:t>réseau d’experts </a:t>
            </a:r>
            <a:r>
              <a:rPr lang="fr-FR" sz="1100" dirty="0">
                <a:solidFill>
                  <a:schemeClr val="tx2"/>
                </a:solidFill>
                <a:latin typeface="Century Gothic" panose="020B0502020202020204" pitchFamily="34" charset="0"/>
              </a:rPr>
              <a:t>qui est mobilisé au service des athlètes et des encadrants</a:t>
            </a:r>
          </a:p>
          <a:p>
            <a:pPr marL="285750" indent="-285750" algn="just">
              <a:spcBef>
                <a:spcPts val="0"/>
              </a:spcBef>
              <a:spcAft>
                <a:spcPts val="1800"/>
              </a:spcAft>
              <a:buClr>
                <a:srgbClr val="8A1467"/>
              </a:buClr>
              <a:buSzPct val="120000"/>
              <a:buFont typeface="+mj-lt"/>
              <a:buAutoNum type="romanUcPeriod"/>
            </a:pPr>
            <a:r>
              <a:rPr lang="fr-FR" sz="1100" dirty="0">
                <a:solidFill>
                  <a:schemeClr val="tx2"/>
                </a:solidFill>
                <a:latin typeface="Century Gothic" panose="020B0502020202020204" pitchFamily="34" charset="0"/>
              </a:rPr>
              <a:t>Un </a:t>
            </a:r>
            <a:r>
              <a:rPr lang="fr-FR" sz="1100" b="1" dirty="0">
                <a:solidFill>
                  <a:schemeClr val="tx2"/>
                </a:solidFill>
                <a:latin typeface="Century Gothic" panose="020B0502020202020204" pitchFamily="34" charset="0"/>
              </a:rPr>
              <a:t>projet fédéral partagé et </a:t>
            </a:r>
            <a:r>
              <a:rPr lang="fr-FR" sz="1100" b="1" dirty="0" err="1">
                <a:solidFill>
                  <a:schemeClr val="tx2"/>
                </a:solidFill>
                <a:latin typeface="Century Gothic" panose="020B0502020202020204" pitchFamily="34" charset="0"/>
              </a:rPr>
              <a:t>co-construit</a:t>
            </a:r>
            <a:r>
              <a:rPr lang="fr-FR" sz="1100" b="1" dirty="0">
                <a:solidFill>
                  <a:schemeClr val="tx2"/>
                </a:solidFill>
                <a:latin typeface="Century Gothic" panose="020B0502020202020204" pitchFamily="34" charset="0"/>
              </a:rPr>
              <a:t> </a:t>
            </a:r>
            <a:r>
              <a:rPr lang="fr-FR" sz="1100" dirty="0">
                <a:solidFill>
                  <a:schemeClr val="tx2"/>
                </a:solidFill>
                <a:latin typeface="Century Gothic" panose="020B0502020202020204" pitchFamily="34" charset="0"/>
              </a:rPr>
              <a:t>avec le conseiller projet en amont de l’évaluation</a:t>
            </a:r>
          </a:p>
          <a:p>
            <a:pPr marL="285750" indent="-285750" algn="just">
              <a:spcBef>
                <a:spcPts val="0"/>
              </a:spcBef>
              <a:spcAft>
                <a:spcPts val="1800"/>
              </a:spcAft>
              <a:buClr>
                <a:srgbClr val="8A1467"/>
              </a:buClr>
              <a:buSzPct val="120000"/>
              <a:buFont typeface="+mj-lt"/>
              <a:buAutoNum type="romanUcPeriod"/>
            </a:pPr>
            <a:r>
              <a:rPr lang="fr-FR" sz="1100" dirty="0">
                <a:solidFill>
                  <a:schemeClr val="tx2"/>
                </a:solidFill>
                <a:latin typeface="Century Gothic" panose="020B0502020202020204" pitchFamily="34" charset="0"/>
              </a:rPr>
              <a:t>Des </a:t>
            </a:r>
            <a:r>
              <a:rPr lang="fr-FR" sz="1100" b="1" dirty="0">
                <a:solidFill>
                  <a:schemeClr val="tx2"/>
                </a:solidFill>
                <a:latin typeface="Century Gothic" panose="020B0502020202020204" pitchFamily="34" charset="0"/>
              </a:rPr>
              <a:t>moyens alloués en fonction du potentiel de résultats </a:t>
            </a:r>
            <a:r>
              <a:rPr lang="fr-FR" sz="1100" dirty="0">
                <a:solidFill>
                  <a:schemeClr val="tx2"/>
                </a:solidFill>
                <a:latin typeface="Century Gothic" panose="020B0502020202020204" pitchFamily="34" charset="0"/>
              </a:rPr>
              <a:t>à court, moyen et long terme dans </a:t>
            </a:r>
            <a:r>
              <a:rPr lang="fr-FR" sz="1100" b="1" dirty="0">
                <a:solidFill>
                  <a:schemeClr val="tx2"/>
                </a:solidFill>
                <a:latin typeface="Century Gothic" panose="020B0502020202020204" pitchFamily="34" charset="0"/>
              </a:rPr>
              <a:t>une logique de transparence</a:t>
            </a:r>
          </a:p>
        </p:txBody>
      </p:sp>
      <p:sp>
        <p:nvSpPr>
          <p:cNvPr id="3" name="Espace réservé de la date 2">
            <a:extLst>
              <a:ext uri="{FF2B5EF4-FFF2-40B4-BE49-F238E27FC236}">
                <a16:creationId xmlns:a16="http://schemas.microsoft.com/office/drawing/2014/main" xmlns="" id="{73E7A1A9-3603-4A60-B91E-CD4FF23B4D5A}"/>
              </a:ext>
            </a:extLst>
          </p:cNvPr>
          <p:cNvSpPr>
            <a:spLocks noGrp="1"/>
          </p:cNvSpPr>
          <p:nvPr>
            <p:ph type="dt" sz="half" idx="10"/>
          </p:nvPr>
        </p:nvSpPr>
        <p:spPr/>
        <p:txBody>
          <a:bodyPr/>
          <a:lstStyle/>
          <a:p>
            <a:r>
              <a:rPr lang="fr-FR"/>
              <a:t>15 juin 2018</a:t>
            </a:r>
            <a:endParaRPr lang="en-US" dirty="0"/>
          </a:p>
        </p:txBody>
      </p:sp>
      <p:sp>
        <p:nvSpPr>
          <p:cNvPr id="4" name="Espace réservé du numéro de diapositive 3">
            <a:extLst>
              <a:ext uri="{FF2B5EF4-FFF2-40B4-BE49-F238E27FC236}">
                <a16:creationId xmlns:a16="http://schemas.microsoft.com/office/drawing/2014/main" xmlns="" id="{E4D9A413-2EBE-4583-B24C-83F325B9B9A6}"/>
              </a:ext>
            </a:extLst>
          </p:cNvPr>
          <p:cNvSpPr>
            <a:spLocks noGrp="1"/>
          </p:cNvSpPr>
          <p:nvPr>
            <p:ph type="sldNum" sz="quarter" idx="12"/>
          </p:nvPr>
        </p:nvSpPr>
        <p:spPr/>
        <p:txBody>
          <a:bodyPr/>
          <a:lstStyle/>
          <a:p>
            <a:fld id="{4FAB73BC-B049-4115-A692-8D63A059BFB8}" type="slidenum">
              <a:rPr lang="en-US" smtClean="0"/>
              <a:t>8</a:t>
            </a:fld>
            <a:endParaRPr lang="en-US" dirty="0"/>
          </a:p>
        </p:txBody>
      </p:sp>
      <p:sp>
        <p:nvSpPr>
          <p:cNvPr id="6" name="ZoneTexte 5">
            <a:extLst>
              <a:ext uri="{FF2B5EF4-FFF2-40B4-BE49-F238E27FC236}">
                <a16:creationId xmlns:a16="http://schemas.microsoft.com/office/drawing/2014/main" xmlns="" id="{C6241EF4-A43B-4EC4-9E5D-34444D4BC014}"/>
              </a:ext>
            </a:extLst>
          </p:cNvPr>
          <p:cNvSpPr txBox="1"/>
          <p:nvPr/>
        </p:nvSpPr>
        <p:spPr>
          <a:xfrm>
            <a:off x="560512" y="251356"/>
            <a:ext cx="8854950" cy="369332"/>
          </a:xfrm>
          <a:prstGeom prst="rect">
            <a:avLst/>
          </a:prstGeom>
          <a:noFill/>
        </p:spPr>
        <p:txBody>
          <a:bodyPr wrap="square" rtlCol="0">
            <a:spAutoFit/>
          </a:bodyPr>
          <a:lstStyle/>
          <a:p>
            <a:r>
              <a:rPr lang="fr-FR" dirty="0"/>
              <a:t>Proposition concernant les missions de la structure au niveau national (2/2)</a:t>
            </a:r>
          </a:p>
        </p:txBody>
      </p:sp>
    </p:spTree>
    <p:extLst>
      <p:ext uri="{BB962C8B-B14F-4D97-AF65-F5344CB8AC3E}">
        <p14:creationId xmlns:p14="http://schemas.microsoft.com/office/powerpoint/2010/main" val="4141490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Evolution de la Direction des sports</a:t>
            </a:r>
          </a:p>
        </p:txBody>
      </p:sp>
      <p:sp>
        <p:nvSpPr>
          <p:cNvPr id="25" name="Rectangle 24">
            <a:extLst>
              <a:ext uri="{FF2B5EF4-FFF2-40B4-BE49-F238E27FC236}">
                <a16:creationId xmlns:a16="http://schemas.microsoft.com/office/drawing/2014/main" xmlns="" id="{B1B17696-86BE-4245-82DD-42E31B3630B1}"/>
              </a:ext>
            </a:extLst>
          </p:cNvPr>
          <p:cNvSpPr/>
          <p:nvPr/>
        </p:nvSpPr>
        <p:spPr>
          <a:xfrm>
            <a:off x="3206683" y="784542"/>
            <a:ext cx="5634677" cy="673914"/>
          </a:xfrm>
          <a:prstGeom prst="rect">
            <a:avLst/>
          </a:prstGeom>
          <a:solidFill>
            <a:srgbClr val="40BAD2"/>
          </a:solidFill>
          <a:ln w="9525" cap="flat" cmpd="sng" algn="ctr">
            <a:noFill/>
            <a:prstDash val="solid"/>
          </a:ln>
          <a:effectLst/>
        </p:spPr>
        <p:txBody>
          <a:bodyPr rtlCol="0" anchor="t"/>
          <a:lstStyle/>
          <a:p>
            <a:pPr algn="ctr" fontAlgn="auto">
              <a:spcBef>
                <a:spcPts val="0"/>
              </a:spcBef>
              <a:spcAft>
                <a:spcPts val="600"/>
              </a:spcAft>
              <a:defRPr/>
            </a:pPr>
            <a:r>
              <a:rPr lang="fr-FR" sz="1200" b="1" kern="0" dirty="0">
                <a:solidFill>
                  <a:srgbClr val="FFFFFF"/>
                </a:solidFill>
                <a:latin typeface="Century Gothic" panose="020B0502020202020204" pitchFamily="34" charset="0"/>
                <a:cs typeface="+mn-cs"/>
              </a:rPr>
              <a:t>Une Direction des Sports centrée sur </a:t>
            </a:r>
            <a:r>
              <a:rPr lang="fr-FR" sz="1200" b="1" kern="0" dirty="0" smtClean="0">
                <a:solidFill>
                  <a:srgbClr val="FFFFFF"/>
                </a:solidFill>
                <a:latin typeface="Century Gothic" panose="020B0502020202020204" pitchFamily="34" charset="0"/>
                <a:cs typeface="+mn-cs"/>
              </a:rPr>
              <a:t>des métiers régaliens nécessaires à l’élaboration d’une stratégie d’Etat  : stratégie, contrôle/sécurité et régulation</a:t>
            </a:r>
            <a:endParaRPr lang="fr-FR" sz="1200" b="1" kern="0" dirty="0">
              <a:solidFill>
                <a:srgbClr val="FFFFFF"/>
              </a:solidFill>
              <a:latin typeface="Century Gothic" panose="020B0502020202020204" pitchFamily="34" charset="0"/>
              <a:cs typeface="+mn-cs"/>
            </a:endParaRPr>
          </a:p>
        </p:txBody>
      </p:sp>
      <p:sp>
        <p:nvSpPr>
          <p:cNvPr id="34" name="Rectangle 33">
            <a:extLst>
              <a:ext uri="{FF2B5EF4-FFF2-40B4-BE49-F238E27FC236}">
                <a16:creationId xmlns:a16="http://schemas.microsoft.com/office/drawing/2014/main" xmlns="" id="{C5D18784-7F89-42B6-9DA4-D67FD209527F}"/>
              </a:ext>
            </a:extLst>
          </p:cNvPr>
          <p:cNvSpPr/>
          <p:nvPr/>
        </p:nvSpPr>
        <p:spPr>
          <a:xfrm>
            <a:off x="3326089" y="2872774"/>
            <a:ext cx="216000" cy="223557"/>
          </a:xfrm>
          <a:prstGeom prst="rect">
            <a:avLst/>
          </a:prstGeom>
          <a:solidFill>
            <a:srgbClr val="40BAD2"/>
          </a:solidFill>
          <a:ln w="9525" cap="flat" cmpd="sng" algn="ctr">
            <a:solidFill>
              <a:srgbClr val="40BAD2"/>
            </a:solidFill>
            <a:prstDash val="solid"/>
          </a:ln>
          <a:effectLst/>
        </p:spPr>
        <p:txBody>
          <a:bodyPr rtlCol="0" anchor="ctr"/>
          <a:lstStyle/>
          <a:p>
            <a:pPr algn="ctr" fontAlgn="auto">
              <a:spcBef>
                <a:spcPts val="0"/>
              </a:spcBef>
              <a:spcAft>
                <a:spcPts val="0"/>
              </a:spcAft>
              <a:defRPr/>
            </a:pPr>
            <a:endParaRPr lang="fr-FR" sz="1600" kern="0">
              <a:solidFill>
                <a:srgbClr val="FFFFFF"/>
              </a:solidFill>
              <a:latin typeface="Calibri"/>
              <a:cs typeface="+mn-cs"/>
            </a:endParaRPr>
          </a:p>
        </p:txBody>
      </p:sp>
      <p:sp>
        <p:nvSpPr>
          <p:cNvPr id="35" name="Rectangle 34">
            <a:extLst>
              <a:ext uri="{FF2B5EF4-FFF2-40B4-BE49-F238E27FC236}">
                <a16:creationId xmlns:a16="http://schemas.microsoft.com/office/drawing/2014/main" xmlns="" id="{0C1927BD-2AFE-421A-A300-44712ACC3209}"/>
              </a:ext>
            </a:extLst>
          </p:cNvPr>
          <p:cNvSpPr/>
          <p:nvPr/>
        </p:nvSpPr>
        <p:spPr>
          <a:xfrm>
            <a:off x="3897559" y="2872774"/>
            <a:ext cx="247651" cy="223557"/>
          </a:xfrm>
          <a:prstGeom prst="rect">
            <a:avLst/>
          </a:prstGeom>
          <a:solidFill>
            <a:srgbClr val="40BAD2"/>
          </a:solidFill>
          <a:ln w="9525" cap="flat" cmpd="sng" algn="ctr">
            <a:solidFill>
              <a:srgbClr val="40BAD2"/>
            </a:solidFill>
            <a:prstDash val="solid"/>
          </a:ln>
          <a:effectLst/>
        </p:spPr>
        <p:txBody>
          <a:bodyPr rtlCol="0" anchor="ctr"/>
          <a:lstStyle/>
          <a:p>
            <a:pPr algn="ctr" fontAlgn="auto">
              <a:spcBef>
                <a:spcPts val="0"/>
              </a:spcBef>
              <a:spcAft>
                <a:spcPts val="0"/>
              </a:spcAft>
              <a:defRPr/>
            </a:pPr>
            <a:endParaRPr lang="fr-FR" sz="1600" kern="0">
              <a:solidFill>
                <a:srgbClr val="FFFFFF"/>
              </a:solidFill>
              <a:latin typeface="Calibri"/>
              <a:cs typeface="+mn-cs"/>
            </a:endParaRPr>
          </a:p>
        </p:txBody>
      </p:sp>
      <p:sp>
        <p:nvSpPr>
          <p:cNvPr id="37" name="Rectangle 36">
            <a:extLst>
              <a:ext uri="{FF2B5EF4-FFF2-40B4-BE49-F238E27FC236}">
                <a16:creationId xmlns:a16="http://schemas.microsoft.com/office/drawing/2014/main" xmlns="" id="{F1CAD209-9F1C-41E3-A0D2-4C1E31F688C9}"/>
              </a:ext>
            </a:extLst>
          </p:cNvPr>
          <p:cNvSpPr/>
          <p:nvPr/>
        </p:nvSpPr>
        <p:spPr>
          <a:xfrm>
            <a:off x="3326089" y="4629433"/>
            <a:ext cx="216000" cy="223557"/>
          </a:xfrm>
          <a:prstGeom prst="rect">
            <a:avLst/>
          </a:prstGeom>
          <a:solidFill>
            <a:srgbClr val="40BAD2"/>
          </a:solidFill>
          <a:ln w="9525" cap="flat" cmpd="sng" algn="ctr">
            <a:solidFill>
              <a:srgbClr val="40BAD2"/>
            </a:solidFill>
            <a:prstDash val="solid"/>
          </a:ln>
          <a:effectLst/>
        </p:spPr>
        <p:txBody>
          <a:bodyPr rtlCol="0" anchor="ctr"/>
          <a:lstStyle/>
          <a:p>
            <a:pPr algn="ctr" fontAlgn="auto">
              <a:spcBef>
                <a:spcPts val="0"/>
              </a:spcBef>
              <a:spcAft>
                <a:spcPts val="0"/>
              </a:spcAft>
              <a:defRPr/>
            </a:pPr>
            <a:endParaRPr lang="fr-FR" sz="1600" kern="0">
              <a:solidFill>
                <a:srgbClr val="FFFFFF"/>
              </a:solidFill>
              <a:latin typeface="Calibri"/>
              <a:cs typeface="+mn-cs"/>
            </a:endParaRPr>
          </a:p>
        </p:txBody>
      </p:sp>
      <p:sp>
        <p:nvSpPr>
          <p:cNvPr id="38" name="Rectangle 37">
            <a:extLst>
              <a:ext uri="{FF2B5EF4-FFF2-40B4-BE49-F238E27FC236}">
                <a16:creationId xmlns:a16="http://schemas.microsoft.com/office/drawing/2014/main" xmlns="" id="{F8FEC375-CC15-4E9C-A7F0-AE21462FCE62}"/>
              </a:ext>
            </a:extLst>
          </p:cNvPr>
          <p:cNvSpPr/>
          <p:nvPr/>
        </p:nvSpPr>
        <p:spPr>
          <a:xfrm>
            <a:off x="3897559" y="4629433"/>
            <a:ext cx="247651" cy="223557"/>
          </a:xfrm>
          <a:prstGeom prst="rect">
            <a:avLst/>
          </a:prstGeom>
          <a:solidFill>
            <a:srgbClr val="40BAD2"/>
          </a:solidFill>
          <a:ln w="9525" cap="flat" cmpd="sng" algn="ctr">
            <a:solidFill>
              <a:srgbClr val="40BAD2"/>
            </a:solidFill>
            <a:prstDash val="solid"/>
          </a:ln>
          <a:effectLst/>
        </p:spPr>
        <p:txBody>
          <a:bodyPr rtlCol="0" anchor="ctr"/>
          <a:lstStyle/>
          <a:p>
            <a:pPr algn="ctr" fontAlgn="auto">
              <a:spcBef>
                <a:spcPts val="0"/>
              </a:spcBef>
              <a:spcAft>
                <a:spcPts val="0"/>
              </a:spcAft>
              <a:defRPr/>
            </a:pPr>
            <a:endParaRPr lang="fr-FR" sz="1600" kern="0">
              <a:solidFill>
                <a:srgbClr val="FFFFFF"/>
              </a:solidFill>
              <a:latin typeface="Calibri"/>
              <a:cs typeface="+mn-cs"/>
            </a:endParaRPr>
          </a:p>
        </p:txBody>
      </p:sp>
      <p:sp>
        <p:nvSpPr>
          <p:cNvPr id="39" name="Rectangle 38">
            <a:extLst>
              <a:ext uri="{FF2B5EF4-FFF2-40B4-BE49-F238E27FC236}">
                <a16:creationId xmlns:a16="http://schemas.microsoft.com/office/drawing/2014/main" xmlns="" id="{6BCA205B-6D45-4C34-995D-31A71D903550}"/>
              </a:ext>
            </a:extLst>
          </p:cNvPr>
          <p:cNvSpPr/>
          <p:nvPr/>
        </p:nvSpPr>
        <p:spPr>
          <a:xfrm>
            <a:off x="3611824" y="3016814"/>
            <a:ext cx="216000" cy="223557"/>
          </a:xfrm>
          <a:prstGeom prst="rect">
            <a:avLst/>
          </a:prstGeom>
          <a:solidFill>
            <a:srgbClr val="40BAD2"/>
          </a:solidFill>
          <a:ln w="12700" cap="flat" cmpd="sng" algn="ctr">
            <a:solidFill>
              <a:srgbClr val="40BAD2"/>
            </a:solidFill>
            <a:prstDash val="solid"/>
          </a:ln>
          <a:effectLst/>
        </p:spPr>
        <p:txBody>
          <a:bodyPr rtlCol="0" anchor="ctr"/>
          <a:lstStyle/>
          <a:p>
            <a:pPr algn="ctr" fontAlgn="auto">
              <a:spcBef>
                <a:spcPts val="0"/>
              </a:spcBef>
              <a:spcAft>
                <a:spcPts val="0"/>
              </a:spcAft>
              <a:defRPr/>
            </a:pPr>
            <a:endParaRPr lang="fr-FR" sz="1600" kern="0">
              <a:solidFill>
                <a:srgbClr val="FFFFFF"/>
              </a:solidFill>
              <a:latin typeface="Calibri"/>
              <a:cs typeface="+mn-cs"/>
            </a:endParaRPr>
          </a:p>
        </p:txBody>
      </p:sp>
      <p:sp>
        <p:nvSpPr>
          <p:cNvPr id="40" name="Rectangle 39">
            <a:extLst>
              <a:ext uri="{FF2B5EF4-FFF2-40B4-BE49-F238E27FC236}">
                <a16:creationId xmlns:a16="http://schemas.microsoft.com/office/drawing/2014/main" xmlns="" id="{F15C7C17-DC8D-4871-A14F-50CF26897180}"/>
              </a:ext>
            </a:extLst>
          </p:cNvPr>
          <p:cNvSpPr/>
          <p:nvPr/>
        </p:nvSpPr>
        <p:spPr>
          <a:xfrm>
            <a:off x="4214944" y="3016814"/>
            <a:ext cx="216000" cy="223557"/>
          </a:xfrm>
          <a:prstGeom prst="rect">
            <a:avLst/>
          </a:prstGeom>
          <a:solidFill>
            <a:srgbClr val="40BAD2"/>
          </a:solidFill>
          <a:ln w="12700" cap="flat" cmpd="sng" algn="ctr">
            <a:solidFill>
              <a:srgbClr val="40BAD2"/>
            </a:solidFill>
            <a:prstDash val="solid"/>
          </a:ln>
          <a:effectLst/>
        </p:spPr>
        <p:txBody>
          <a:bodyPr rtlCol="0" anchor="ctr"/>
          <a:lstStyle/>
          <a:p>
            <a:pPr algn="ctr" fontAlgn="auto">
              <a:spcBef>
                <a:spcPts val="0"/>
              </a:spcBef>
              <a:spcAft>
                <a:spcPts val="0"/>
              </a:spcAft>
              <a:defRPr/>
            </a:pPr>
            <a:endParaRPr lang="fr-FR" sz="1600" kern="0">
              <a:solidFill>
                <a:srgbClr val="FFFFFF"/>
              </a:solidFill>
              <a:latin typeface="Calibri"/>
              <a:cs typeface="+mn-cs"/>
            </a:endParaRPr>
          </a:p>
        </p:txBody>
      </p:sp>
      <p:sp>
        <p:nvSpPr>
          <p:cNvPr id="41" name="Rectangle 40">
            <a:extLst>
              <a:ext uri="{FF2B5EF4-FFF2-40B4-BE49-F238E27FC236}">
                <a16:creationId xmlns:a16="http://schemas.microsoft.com/office/drawing/2014/main" xmlns="" id="{42C6CB45-92FF-4AC8-BB80-290E5FDDA443}"/>
              </a:ext>
            </a:extLst>
          </p:cNvPr>
          <p:cNvSpPr/>
          <p:nvPr/>
        </p:nvSpPr>
        <p:spPr>
          <a:xfrm>
            <a:off x="3611824" y="4708974"/>
            <a:ext cx="216000" cy="223557"/>
          </a:xfrm>
          <a:prstGeom prst="rect">
            <a:avLst/>
          </a:prstGeom>
          <a:solidFill>
            <a:srgbClr val="40BAD2"/>
          </a:solidFill>
          <a:ln w="9525" cap="flat" cmpd="sng" algn="ctr">
            <a:solidFill>
              <a:srgbClr val="40BAD2"/>
            </a:solidFill>
            <a:prstDash val="solid"/>
          </a:ln>
          <a:effectLst/>
        </p:spPr>
        <p:txBody>
          <a:bodyPr lIns="72000" rIns="72000" rtlCol="0" anchor="ctr"/>
          <a:lstStyle/>
          <a:p>
            <a:pPr algn="ctr" fontAlgn="auto">
              <a:spcBef>
                <a:spcPts val="0"/>
              </a:spcBef>
              <a:spcAft>
                <a:spcPts val="0"/>
              </a:spcAft>
              <a:defRPr/>
            </a:pPr>
            <a:endParaRPr lang="fr-FR" sz="1300" b="1" kern="0">
              <a:solidFill>
                <a:srgbClr val="FFFFFF"/>
              </a:solidFill>
              <a:latin typeface="Calibri"/>
              <a:cs typeface="+mn-cs"/>
            </a:endParaRPr>
          </a:p>
        </p:txBody>
      </p:sp>
      <p:sp>
        <p:nvSpPr>
          <p:cNvPr id="42" name="Rectangle 41">
            <a:extLst>
              <a:ext uri="{FF2B5EF4-FFF2-40B4-BE49-F238E27FC236}">
                <a16:creationId xmlns:a16="http://schemas.microsoft.com/office/drawing/2014/main" xmlns="" id="{D7EFAEC0-9AA9-4CC3-AB93-49D83F916A80}"/>
              </a:ext>
            </a:extLst>
          </p:cNvPr>
          <p:cNvSpPr/>
          <p:nvPr/>
        </p:nvSpPr>
        <p:spPr>
          <a:xfrm>
            <a:off x="4214944" y="4708974"/>
            <a:ext cx="216000" cy="223557"/>
          </a:xfrm>
          <a:prstGeom prst="rect">
            <a:avLst/>
          </a:prstGeom>
          <a:solidFill>
            <a:srgbClr val="40BAD2"/>
          </a:solidFill>
          <a:ln w="9525" cap="flat" cmpd="sng" algn="ctr">
            <a:solidFill>
              <a:srgbClr val="40BAD2"/>
            </a:solidFill>
            <a:prstDash val="solid"/>
          </a:ln>
          <a:effectLst/>
        </p:spPr>
        <p:txBody>
          <a:bodyPr lIns="72000" rIns="72000" rtlCol="0" anchor="ctr"/>
          <a:lstStyle/>
          <a:p>
            <a:pPr algn="ctr" fontAlgn="auto">
              <a:spcBef>
                <a:spcPts val="0"/>
              </a:spcBef>
              <a:spcAft>
                <a:spcPts val="0"/>
              </a:spcAft>
              <a:defRPr/>
            </a:pPr>
            <a:endParaRPr lang="fr-FR" sz="1300" b="1" kern="0">
              <a:solidFill>
                <a:srgbClr val="FFFFFF"/>
              </a:solidFill>
              <a:latin typeface="Calibri"/>
              <a:cs typeface="+mn-cs"/>
            </a:endParaRPr>
          </a:p>
        </p:txBody>
      </p:sp>
      <p:grpSp>
        <p:nvGrpSpPr>
          <p:cNvPr id="4" name="Groupe 3"/>
          <p:cNvGrpSpPr/>
          <p:nvPr/>
        </p:nvGrpSpPr>
        <p:grpSpPr>
          <a:xfrm>
            <a:off x="3326089" y="1412776"/>
            <a:ext cx="5569351" cy="4636662"/>
            <a:chOff x="3326089" y="1340768"/>
            <a:chExt cx="5569351" cy="4636662"/>
          </a:xfrm>
        </p:grpSpPr>
        <p:cxnSp>
          <p:nvCxnSpPr>
            <p:cNvPr id="31" name="Connecteur droit 30">
              <a:extLst>
                <a:ext uri="{FF2B5EF4-FFF2-40B4-BE49-F238E27FC236}">
                  <a16:creationId xmlns:a16="http://schemas.microsoft.com/office/drawing/2014/main" xmlns="" id="{E7D605FD-8439-456D-BC0E-C1AB7C5AD430}"/>
                </a:ext>
              </a:extLst>
            </p:cNvPr>
            <p:cNvCxnSpPr>
              <a:cxnSpLocks/>
            </p:cNvCxnSpPr>
            <p:nvPr/>
          </p:nvCxnSpPr>
          <p:spPr>
            <a:xfrm>
              <a:off x="4655968" y="1648638"/>
              <a:ext cx="4185392" cy="0"/>
            </a:xfrm>
            <a:prstGeom prst="line">
              <a:avLst/>
            </a:prstGeom>
            <a:noFill/>
            <a:ln w="9525" cap="flat" cmpd="sng" algn="ctr">
              <a:solidFill>
                <a:srgbClr val="E3E3E3">
                  <a:lumMod val="10000"/>
                </a:srgbClr>
              </a:solidFill>
              <a:prstDash val="solid"/>
            </a:ln>
            <a:effectLst/>
          </p:spPr>
        </p:cxnSp>
        <p:cxnSp>
          <p:nvCxnSpPr>
            <p:cNvPr id="32" name="Connecteur droit 31">
              <a:extLst>
                <a:ext uri="{FF2B5EF4-FFF2-40B4-BE49-F238E27FC236}">
                  <a16:creationId xmlns:a16="http://schemas.microsoft.com/office/drawing/2014/main" xmlns="" id="{42B89BB3-0D1B-4F2D-865F-9869E3C58BCA}"/>
                </a:ext>
              </a:extLst>
            </p:cNvPr>
            <p:cNvCxnSpPr/>
            <p:nvPr/>
          </p:nvCxnSpPr>
          <p:spPr>
            <a:xfrm>
              <a:off x="3361522" y="1648638"/>
              <a:ext cx="1188000" cy="0"/>
            </a:xfrm>
            <a:prstGeom prst="line">
              <a:avLst/>
            </a:prstGeom>
            <a:noFill/>
            <a:ln w="9525" cap="flat" cmpd="sng" algn="ctr">
              <a:solidFill>
                <a:srgbClr val="40BAD2"/>
              </a:solidFill>
              <a:prstDash val="solid"/>
            </a:ln>
            <a:effectLst/>
          </p:spPr>
        </p:cxnSp>
        <p:grpSp>
          <p:nvGrpSpPr>
            <p:cNvPr id="3" name="Groupe 2"/>
            <p:cNvGrpSpPr/>
            <p:nvPr/>
          </p:nvGrpSpPr>
          <p:grpSpPr>
            <a:xfrm>
              <a:off x="3326089" y="1340768"/>
              <a:ext cx="5569351" cy="4636662"/>
              <a:chOff x="3326089" y="1332456"/>
              <a:chExt cx="5569351" cy="4636662"/>
            </a:xfrm>
          </p:grpSpPr>
          <p:sp>
            <p:nvSpPr>
              <p:cNvPr id="26" name="Rectangle 25">
                <a:extLst>
                  <a:ext uri="{FF2B5EF4-FFF2-40B4-BE49-F238E27FC236}">
                    <a16:creationId xmlns:a16="http://schemas.microsoft.com/office/drawing/2014/main" xmlns="" id="{B1801726-DC95-4E7A-B4A8-C3820D632CD1}"/>
                  </a:ext>
                </a:extLst>
              </p:cNvPr>
              <p:cNvSpPr/>
              <p:nvPr/>
            </p:nvSpPr>
            <p:spPr>
              <a:xfrm>
                <a:off x="4664968" y="1700808"/>
                <a:ext cx="4176392" cy="1118255"/>
              </a:xfrm>
              <a:prstGeom prst="rect">
                <a:avLst/>
              </a:prstGeom>
            </p:spPr>
            <p:txBody>
              <a:bodyPr wrap="square">
                <a:spAutoFit/>
              </a:bodyPr>
              <a:lstStyle/>
              <a:p>
                <a:pPr marL="228600" indent="-228600" algn="just" fontAlgn="auto">
                  <a:spcBef>
                    <a:spcPts val="0"/>
                  </a:spcBef>
                  <a:spcAft>
                    <a:spcPts val="400"/>
                  </a:spcAft>
                  <a:buFont typeface="+mj-lt"/>
                  <a:buAutoNum type="arabicPeriod"/>
                  <a:defRPr/>
                </a:pPr>
                <a:r>
                  <a:rPr lang="fr-FR" sz="1200" dirty="0">
                    <a:solidFill>
                      <a:srgbClr val="144391"/>
                    </a:solidFill>
                    <a:latin typeface="Calibri"/>
                  </a:rPr>
                  <a:t>Définition de la stratégie nationale </a:t>
                </a:r>
                <a:r>
                  <a:rPr lang="fr-FR" sz="1200" dirty="0" smtClean="0">
                    <a:solidFill>
                      <a:srgbClr val="144391"/>
                    </a:solidFill>
                    <a:latin typeface="Calibri"/>
                  </a:rPr>
                  <a:t>et internationale de </a:t>
                </a:r>
                <a:r>
                  <a:rPr lang="fr-FR" sz="1200" dirty="0">
                    <a:solidFill>
                      <a:srgbClr val="144391"/>
                    </a:solidFill>
                    <a:latin typeface="Calibri"/>
                  </a:rPr>
                  <a:t>l’Etat </a:t>
                </a:r>
              </a:p>
              <a:p>
                <a:pPr marL="228600" indent="-228600" algn="just" fontAlgn="auto">
                  <a:spcBef>
                    <a:spcPts val="0"/>
                  </a:spcBef>
                  <a:spcAft>
                    <a:spcPts val="400"/>
                  </a:spcAft>
                  <a:buFont typeface="+mj-lt"/>
                  <a:buAutoNum type="arabicPeriod"/>
                  <a:defRPr/>
                </a:pPr>
                <a:r>
                  <a:rPr lang="fr-FR" sz="1200" dirty="0" smtClean="0">
                    <a:solidFill>
                      <a:srgbClr val="144391"/>
                    </a:solidFill>
                    <a:latin typeface="Calibri"/>
                  </a:rPr>
                  <a:t>Conception </a:t>
                </a:r>
                <a:r>
                  <a:rPr lang="fr-FR" sz="1200" dirty="0">
                    <a:solidFill>
                      <a:srgbClr val="144391"/>
                    </a:solidFill>
                    <a:latin typeface="Calibri"/>
                  </a:rPr>
                  <a:t>des politiques publiques </a:t>
                </a:r>
                <a:r>
                  <a:rPr lang="fr-FR" sz="1200" dirty="0" smtClean="0">
                    <a:solidFill>
                      <a:srgbClr val="144391"/>
                    </a:solidFill>
                    <a:latin typeface="Calibri"/>
                  </a:rPr>
                  <a:t>interministérielles du sport </a:t>
                </a:r>
              </a:p>
              <a:p>
                <a:pPr marL="228600" indent="-228600" algn="just" fontAlgn="auto">
                  <a:spcBef>
                    <a:spcPts val="0"/>
                  </a:spcBef>
                  <a:spcAft>
                    <a:spcPts val="400"/>
                  </a:spcAft>
                  <a:buFont typeface="+mj-lt"/>
                  <a:buAutoNum type="arabicPeriod"/>
                  <a:defRPr/>
                </a:pPr>
                <a:r>
                  <a:rPr lang="fr-FR" sz="1200" dirty="0" smtClean="0">
                    <a:solidFill>
                      <a:srgbClr val="144391"/>
                    </a:solidFill>
                    <a:latin typeface="Calibri"/>
                  </a:rPr>
                  <a:t>Observation </a:t>
                </a:r>
                <a:r>
                  <a:rPr lang="fr-FR" sz="1200" dirty="0">
                    <a:solidFill>
                      <a:srgbClr val="144391"/>
                    </a:solidFill>
                    <a:latin typeface="Calibri"/>
                  </a:rPr>
                  <a:t>et analyse (notamment pour alimenter les missions 1. &amp; 2)</a:t>
                </a:r>
              </a:p>
            </p:txBody>
          </p:sp>
          <p:sp>
            <p:nvSpPr>
              <p:cNvPr id="27" name="Rectangle 26">
                <a:extLst>
                  <a:ext uri="{FF2B5EF4-FFF2-40B4-BE49-F238E27FC236}">
                    <a16:creationId xmlns:a16="http://schemas.microsoft.com/office/drawing/2014/main" xmlns="" id="{BA6D4428-0510-4473-9BF3-E6A53824E41E}"/>
                  </a:ext>
                </a:extLst>
              </p:cNvPr>
              <p:cNvSpPr/>
              <p:nvPr/>
            </p:nvSpPr>
            <p:spPr>
              <a:xfrm>
                <a:off x="4664968" y="3487647"/>
                <a:ext cx="4176392" cy="1118255"/>
              </a:xfrm>
              <a:prstGeom prst="rect">
                <a:avLst/>
              </a:prstGeom>
            </p:spPr>
            <p:txBody>
              <a:bodyPr wrap="square">
                <a:spAutoFit/>
              </a:bodyPr>
              <a:lstStyle/>
              <a:p>
                <a:pPr marL="228600" indent="-228600" algn="just" fontAlgn="auto">
                  <a:spcBef>
                    <a:spcPts val="0"/>
                  </a:spcBef>
                  <a:spcAft>
                    <a:spcPts val="400"/>
                  </a:spcAft>
                  <a:buFont typeface="+mj-lt"/>
                  <a:buAutoNum type="arabicPeriod"/>
                </a:pPr>
                <a:r>
                  <a:rPr lang="fr-FR" sz="1200" dirty="0">
                    <a:solidFill>
                      <a:srgbClr val="144391"/>
                    </a:solidFill>
                    <a:latin typeface="Calibri"/>
                  </a:rPr>
                  <a:t>Elaboration des textes législatifs et réglementaires</a:t>
                </a:r>
              </a:p>
              <a:p>
                <a:pPr marL="228600" indent="-228600" algn="just" fontAlgn="auto">
                  <a:spcBef>
                    <a:spcPts val="0"/>
                  </a:spcBef>
                  <a:spcAft>
                    <a:spcPts val="400"/>
                  </a:spcAft>
                  <a:buFont typeface="+mj-lt"/>
                  <a:buAutoNum type="arabicPeriod"/>
                </a:pPr>
                <a:r>
                  <a:rPr lang="fr-FR" sz="1200" dirty="0">
                    <a:solidFill>
                      <a:srgbClr val="144391"/>
                    </a:solidFill>
                    <a:latin typeface="Calibri"/>
                  </a:rPr>
                  <a:t>Inspection &amp; contrôle (en direct ou délégué) sur son champ d’action </a:t>
                </a:r>
              </a:p>
              <a:p>
                <a:pPr marL="228600" indent="-228600" algn="just" fontAlgn="auto">
                  <a:spcBef>
                    <a:spcPts val="0"/>
                  </a:spcBef>
                  <a:spcAft>
                    <a:spcPts val="400"/>
                  </a:spcAft>
                  <a:buFont typeface="+mj-lt"/>
                  <a:buAutoNum type="arabicPeriod"/>
                </a:pPr>
                <a:r>
                  <a:rPr lang="fr-FR" sz="1200" dirty="0">
                    <a:solidFill>
                      <a:srgbClr val="144391"/>
                    </a:solidFill>
                    <a:latin typeface="Calibri"/>
                  </a:rPr>
                  <a:t>Actions &amp; campagnes de prévention (notamment en faveur de la sécurité des pratiquants)</a:t>
                </a:r>
              </a:p>
            </p:txBody>
          </p:sp>
          <p:sp>
            <p:nvSpPr>
              <p:cNvPr id="28" name="Rectangle 27">
                <a:extLst>
                  <a:ext uri="{FF2B5EF4-FFF2-40B4-BE49-F238E27FC236}">
                    <a16:creationId xmlns:a16="http://schemas.microsoft.com/office/drawing/2014/main" xmlns="" id="{2A7782CD-EBD9-40F9-B247-A34701A733ED}"/>
                  </a:ext>
                </a:extLst>
              </p:cNvPr>
              <p:cNvSpPr/>
              <p:nvPr/>
            </p:nvSpPr>
            <p:spPr>
              <a:xfrm>
                <a:off x="4719048" y="5177030"/>
                <a:ext cx="4176392" cy="748923"/>
              </a:xfrm>
              <a:prstGeom prst="rect">
                <a:avLst/>
              </a:prstGeom>
            </p:spPr>
            <p:txBody>
              <a:bodyPr wrap="square">
                <a:spAutoFit/>
              </a:bodyPr>
              <a:lstStyle/>
              <a:p>
                <a:pPr marL="228600" indent="-228600" algn="just" fontAlgn="auto">
                  <a:spcBef>
                    <a:spcPts val="0"/>
                  </a:spcBef>
                  <a:spcAft>
                    <a:spcPts val="400"/>
                  </a:spcAft>
                  <a:buFont typeface="+mj-lt"/>
                  <a:buAutoNum type="arabicPeriod"/>
                  <a:defRPr/>
                </a:pPr>
                <a:r>
                  <a:rPr lang="fr-FR" sz="1200" dirty="0">
                    <a:solidFill>
                      <a:srgbClr val="144391"/>
                    </a:solidFill>
                    <a:latin typeface="Calibri"/>
                  </a:rPr>
                  <a:t>Tutelle des opérateurs du sport du Ministère</a:t>
                </a:r>
              </a:p>
              <a:p>
                <a:pPr marL="228600" indent="-228600" algn="just" fontAlgn="auto">
                  <a:spcBef>
                    <a:spcPts val="0"/>
                  </a:spcBef>
                  <a:spcAft>
                    <a:spcPts val="400"/>
                  </a:spcAft>
                  <a:buFont typeface="+mj-lt"/>
                  <a:buAutoNum type="arabicPeriod"/>
                  <a:defRPr/>
                </a:pPr>
                <a:r>
                  <a:rPr lang="fr-FR" sz="1200" dirty="0">
                    <a:solidFill>
                      <a:srgbClr val="144391"/>
                    </a:solidFill>
                    <a:latin typeface="Calibri"/>
                  </a:rPr>
                  <a:t>Relation institutionnelle et partenariale, expertise / conseil</a:t>
                </a:r>
              </a:p>
              <a:p>
                <a:pPr marL="228600" indent="-228600" algn="just" fontAlgn="auto">
                  <a:spcBef>
                    <a:spcPts val="0"/>
                  </a:spcBef>
                  <a:spcAft>
                    <a:spcPts val="400"/>
                  </a:spcAft>
                  <a:buFont typeface="+mj-lt"/>
                  <a:buAutoNum type="arabicPeriod"/>
                  <a:defRPr/>
                </a:pPr>
                <a:r>
                  <a:rPr lang="fr-FR" sz="1200" dirty="0">
                    <a:solidFill>
                      <a:srgbClr val="144391"/>
                    </a:solidFill>
                    <a:latin typeface="Calibri"/>
                  </a:rPr>
                  <a:t>Certification, homologations (formations, équipements)</a:t>
                </a:r>
              </a:p>
            </p:txBody>
          </p:sp>
          <p:sp>
            <p:nvSpPr>
              <p:cNvPr id="29" name="ZoneTexte 28">
                <a:extLst>
                  <a:ext uri="{FF2B5EF4-FFF2-40B4-BE49-F238E27FC236}">
                    <a16:creationId xmlns:a16="http://schemas.microsoft.com/office/drawing/2014/main" xmlns="" id="{8F9AB70B-3C22-4D49-861D-6CBDBDB7D293}"/>
                  </a:ext>
                </a:extLst>
              </p:cNvPr>
              <p:cNvSpPr txBox="1"/>
              <p:nvPr/>
            </p:nvSpPr>
            <p:spPr>
              <a:xfrm>
                <a:off x="3343522" y="1332456"/>
                <a:ext cx="1224000" cy="252000"/>
              </a:xfrm>
              <a:prstGeom prst="rect">
                <a:avLst/>
              </a:prstGeom>
              <a:noFill/>
            </p:spPr>
            <p:txBody>
              <a:bodyPr wrap="square" rtlCol="0">
                <a:spAutoFit/>
              </a:bodyPr>
              <a:lstStyle/>
              <a:p>
                <a:r>
                  <a:rPr lang="fr-FR" sz="1200" b="1" dirty="0">
                    <a:solidFill>
                      <a:srgbClr val="E3E3E3">
                        <a:lumMod val="25000"/>
                      </a:srgbClr>
                    </a:solidFill>
                    <a:latin typeface="Calibri"/>
                  </a:rPr>
                  <a:t>Positionnement</a:t>
                </a:r>
              </a:p>
            </p:txBody>
          </p:sp>
          <p:sp>
            <p:nvSpPr>
              <p:cNvPr id="30" name="ZoneTexte 29">
                <a:extLst>
                  <a:ext uri="{FF2B5EF4-FFF2-40B4-BE49-F238E27FC236}">
                    <a16:creationId xmlns:a16="http://schemas.microsoft.com/office/drawing/2014/main" xmlns="" id="{32929BCA-4A48-435E-A7DA-8F74BA8D60F8}"/>
                  </a:ext>
                </a:extLst>
              </p:cNvPr>
              <p:cNvSpPr txBox="1"/>
              <p:nvPr/>
            </p:nvSpPr>
            <p:spPr>
              <a:xfrm>
                <a:off x="5285864" y="1332456"/>
                <a:ext cx="1872208" cy="252000"/>
              </a:xfrm>
              <a:prstGeom prst="rect">
                <a:avLst/>
              </a:prstGeom>
              <a:noFill/>
            </p:spPr>
            <p:txBody>
              <a:bodyPr wrap="square" rtlCol="0">
                <a:spAutoFit/>
              </a:bodyPr>
              <a:lstStyle/>
              <a:p>
                <a:r>
                  <a:rPr lang="fr-FR" sz="1200" b="1" dirty="0">
                    <a:solidFill>
                      <a:srgbClr val="E3E3E3">
                        <a:lumMod val="25000"/>
                      </a:srgbClr>
                    </a:solidFill>
                    <a:latin typeface="Calibri"/>
                  </a:rPr>
                  <a:t>Rôles / missions associés</a:t>
                </a:r>
              </a:p>
            </p:txBody>
          </p:sp>
          <p:sp>
            <p:nvSpPr>
              <p:cNvPr id="33" name="Rectangle 32">
                <a:extLst>
                  <a:ext uri="{FF2B5EF4-FFF2-40B4-BE49-F238E27FC236}">
                    <a16:creationId xmlns:a16="http://schemas.microsoft.com/office/drawing/2014/main" xmlns="" id="{9ED0B12A-602E-46FF-AE55-30B44015A8D7}"/>
                  </a:ext>
                </a:extLst>
              </p:cNvPr>
              <p:cNvSpPr/>
              <p:nvPr/>
            </p:nvSpPr>
            <p:spPr>
              <a:xfrm>
                <a:off x="3326089" y="3196966"/>
                <a:ext cx="1224000" cy="1440000"/>
              </a:xfrm>
              <a:prstGeom prst="rect">
                <a:avLst/>
              </a:prstGeom>
              <a:solidFill>
                <a:srgbClr val="40BAD2"/>
              </a:solidFill>
              <a:ln w="9525" cap="flat" cmpd="sng" algn="ctr">
                <a:solidFill>
                  <a:srgbClr val="40BAD2"/>
                </a:solidFill>
                <a:prstDash val="solid"/>
              </a:ln>
              <a:effectLst/>
            </p:spPr>
            <p:txBody>
              <a:bodyPr lIns="36000" rIns="36000" rtlCol="0" anchor="ctr"/>
              <a:lstStyle/>
              <a:p>
                <a:pPr algn="ctr" fontAlgn="auto">
                  <a:spcBef>
                    <a:spcPts val="0"/>
                  </a:spcBef>
                  <a:spcAft>
                    <a:spcPts val="0"/>
                  </a:spcAft>
                  <a:defRPr/>
                </a:pPr>
                <a:r>
                  <a:rPr lang="fr-FR" sz="1300" b="1" kern="0" dirty="0" smtClean="0">
                    <a:solidFill>
                      <a:srgbClr val="FFFFFF"/>
                    </a:solidFill>
                    <a:latin typeface="Calibri"/>
                    <a:cs typeface="+mn-cs"/>
                  </a:rPr>
                  <a:t>Contrôle/</a:t>
                </a:r>
              </a:p>
              <a:p>
                <a:pPr algn="ctr" fontAlgn="auto">
                  <a:spcBef>
                    <a:spcPts val="0"/>
                  </a:spcBef>
                  <a:spcAft>
                    <a:spcPts val="0"/>
                  </a:spcAft>
                  <a:defRPr/>
                </a:pPr>
                <a:r>
                  <a:rPr lang="fr-FR" sz="1300" b="1" kern="0" dirty="0" smtClean="0">
                    <a:solidFill>
                      <a:srgbClr val="FFFFFF"/>
                    </a:solidFill>
                    <a:latin typeface="Calibri"/>
                    <a:cs typeface="+mn-cs"/>
                  </a:rPr>
                  <a:t>sécurité</a:t>
                </a:r>
                <a:endParaRPr lang="fr-FR" sz="1300" b="1" kern="0" dirty="0">
                  <a:solidFill>
                    <a:srgbClr val="FFFFFF"/>
                  </a:solidFill>
                  <a:latin typeface="Calibri"/>
                  <a:cs typeface="+mn-cs"/>
                </a:endParaRPr>
              </a:p>
            </p:txBody>
          </p:sp>
          <p:sp>
            <p:nvSpPr>
              <p:cNvPr id="36" name="Rectangle 35">
                <a:extLst>
                  <a:ext uri="{FF2B5EF4-FFF2-40B4-BE49-F238E27FC236}">
                    <a16:creationId xmlns:a16="http://schemas.microsoft.com/office/drawing/2014/main" xmlns="" id="{778ADD05-52CC-4E28-BC80-2D1EA809A09D}"/>
                  </a:ext>
                </a:extLst>
              </p:cNvPr>
              <p:cNvSpPr/>
              <p:nvPr/>
            </p:nvSpPr>
            <p:spPr>
              <a:xfrm>
                <a:off x="3326089" y="1700808"/>
                <a:ext cx="1224000" cy="1224000"/>
              </a:xfrm>
              <a:prstGeom prst="rect">
                <a:avLst/>
              </a:prstGeom>
              <a:solidFill>
                <a:srgbClr val="40BAD2"/>
              </a:solidFill>
              <a:ln w="9525" cap="flat" cmpd="sng" algn="ctr">
                <a:solidFill>
                  <a:srgbClr val="40BAD2"/>
                </a:solidFill>
                <a:prstDash val="solid"/>
              </a:ln>
              <a:effectLst/>
            </p:spPr>
            <p:txBody>
              <a:bodyPr lIns="36000" rIns="36000" rtlCol="0" anchor="ctr"/>
              <a:lstStyle/>
              <a:p>
                <a:pPr algn="ctr" fontAlgn="auto">
                  <a:spcBef>
                    <a:spcPts val="0"/>
                  </a:spcBef>
                  <a:spcAft>
                    <a:spcPts val="0"/>
                  </a:spcAft>
                  <a:defRPr/>
                </a:pPr>
                <a:r>
                  <a:rPr lang="fr-FR" sz="1300" b="1" kern="0" dirty="0" smtClean="0">
                    <a:solidFill>
                      <a:srgbClr val="FFFFFF"/>
                    </a:solidFill>
                    <a:latin typeface="Calibri"/>
                    <a:cs typeface="+mn-cs"/>
                  </a:rPr>
                  <a:t>Stratégie</a:t>
                </a:r>
                <a:endParaRPr lang="fr-FR" sz="1300" b="1" kern="0" dirty="0">
                  <a:solidFill>
                    <a:srgbClr val="FFFFFF"/>
                  </a:solidFill>
                  <a:latin typeface="Calibri"/>
                  <a:cs typeface="+mn-cs"/>
                </a:endParaRPr>
              </a:p>
            </p:txBody>
          </p:sp>
          <p:sp>
            <p:nvSpPr>
              <p:cNvPr id="43" name="Rectangle 42">
                <a:extLst>
                  <a:ext uri="{FF2B5EF4-FFF2-40B4-BE49-F238E27FC236}">
                    <a16:creationId xmlns:a16="http://schemas.microsoft.com/office/drawing/2014/main" xmlns="" id="{EB6F20A5-89A5-4CA1-B9A2-60793D387D27}"/>
                  </a:ext>
                </a:extLst>
              </p:cNvPr>
              <p:cNvSpPr/>
              <p:nvPr/>
            </p:nvSpPr>
            <p:spPr>
              <a:xfrm>
                <a:off x="3326089" y="4925118"/>
                <a:ext cx="1224000" cy="1044000"/>
              </a:xfrm>
              <a:prstGeom prst="rect">
                <a:avLst/>
              </a:prstGeom>
              <a:solidFill>
                <a:srgbClr val="40BAD2"/>
              </a:solidFill>
              <a:ln w="9525" cap="flat" cmpd="sng" algn="ctr">
                <a:solidFill>
                  <a:srgbClr val="40BAD2"/>
                </a:solidFill>
                <a:prstDash val="solid"/>
              </a:ln>
              <a:effectLst/>
            </p:spPr>
            <p:txBody>
              <a:bodyPr lIns="36000" rIns="36000" rtlCol="0" anchor="ctr"/>
              <a:lstStyle/>
              <a:p>
                <a:pPr algn="ctr" fontAlgn="auto">
                  <a:spcBef>
                    <a:spcPts val="0"/>
                  </a:spcBef>
                  <a:spcAft>
                    <a:spcPts val="0"/>
                  </a:spcAft>
                  <a:defRPr/>
                </a:pPr>
                <a:r>
                  <a:rPr lang="fr-FR" sz="1300" b="1" kern="0" dirty="0">
                    <a:solidFill>
                      <a:srgbClr val="FFFFFF"/>
                    </a:solidFill>
                    <a:latin typeface="Calibri"/>
                    <a:cs typeface="+mn-cs"/>
                  </a:rPr>
                  <a:t>R</a:t>
                </a:r>
                <a:r>
                  <a:rPr lang="fr-FR" sz="1300" b="1" kern="0" dirty="0" smtClean="0">
                    <a:solidFill>
                      <a:srgbClr val="FFFFFF"/>
                    </a:solidFill>
                    <a:latin typeface="Calibri"/>
                    <a:cs typeface="+mn-cs"/>
                  </a:rPr>
                  <a:t>égulation</a:t>
                </a:r>
                <a:endParaRPr lang="fr-FR" sz="1300" b="1" kern="0" dirty="0">
                  <a:solidFill>
                    <a:srgbClr val="FFFFFF"/>
                  </a:solidFill>
                  <a:latin typeface="Calibri"/>
                  <a:cs typeface="+mn-cs"/>
                </a:endParaRPr>
              </a:p>
            </p:txBody>
          </p:sp>
        </p:grpSp>
      </p:grpSp>
    </p:spTree>
    <p:extLst>
      <p:ext uri="{BB962C8B-B14F-4D97-AF65-F5344CB8AC3E}">
        <p14:creationId xmlns:p14="http://schemas.microsoft.com/office/powerpoint/2010/main" val="2470152887"/>
      </p:ext>
    </p:extLst>
  </p:cSld>
  <p:clrMapOvr>
    <a:masterClrMapping/>
  </p:clrMapOvr>
</p:sld>
</file>

<file path=ppt/theme/theme1.xml><?xml version="1.0" encoding="utf-8"?>
<a:theme xmlns:a="http://schemas.openxmlformats.org/drawingml/2006/main" name="Cadre">
  <a:themeElements>
    <a:clrScheme name="Cadr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adr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1_Cadre">
  <a:themeElements>
    <a:clrScheme name="Cadr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adr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210A493B270148B2E9F059B54099CE" ma:contentTypeVersion="0" ma:contentTypeDescription="Crée un document." ma:contentTypeScope="" ma:versionID="5a9cd5d792b92f7311e97789ee6e8aca">
  <xsd:schema xmlns:xsd="http://www.w3.org/2001/XMLSchema" xmlns:xs="http://www.w3.org/2001/XMLSchema" xmlns:p="http://schemas.microsoft.com/office/2006/metadata/properties" targetNamespace="http://schemas.microsoft.com/office/2006/metadata/properties" ma:root="true" ma:fieldsID="ab09c1ba23edfaa45a5e9d385267c9b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297FB6-1C81-43CF-8712-96AC839A84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6CCAB27-B0FE-47E7-9F1F-D8456DAB6F43}">
  <ds:schemaRefs>
    <ds:schemaRef ds:uri="http://www.w3.org/XML/1998/namespace"/>
    <ds:schemaRef ds:uri="http://purl.org/dc/elements/1.1/"/>
    <ds:schemaRef ds:uri="http://schemas.openxmlformats.org/package/2006/metadata/core-properties"/>
    <ds:schemaRef ds:uri="http://schemas.microsoft.com/office/2006/documentManagement/types"/>
    <ds:schemaRef ds:uri="http://purl.org/dc/terms/"/>
    <ds:schemaRef ds:uri="http://purl.org/dc/dcmitype/"/>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941A5E5-BDCE-44BB-9EE0-279168A386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19749</TotalTime>
  <Words>889</Words>
  <Application>Microsoft Macintosh PowerPoint</Application>
  <PresentationFormat>Format A4 (210 x 297 mm)</PresentationFormat>
  <Paragraphs>133</Paragraphs>
  <Slides>9</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9</vt:i4>
      </vt:variant>
    </vt:vector>
  </HeadingPairs>
  <TitlesOfParts>
    <vt:vector size="17" baseType="lpstr">
      <vt:lpstr>Arial</vt:lpstr>
      <vt:lpstr>Calibri</vt:lpstr>
      <vt:lpstr>Century Gothic</vt:lpstr>
      <vt:lpstr>Corbel</vt:lpstr>
      <vt:lpstr>Wingdings</vt:lpstr>
      <vt:lpstr>Wingdings 2</vt:lpstr>
      <vt:lpstr>Cadre</vt:lpstr>
      <vt:lpstr>1_Cadre</vt:lpstr>
      <vt:lpstr>GOUVERNANCE  DU SPORT</vt:lpstr>
      <vt:lpstr>Nouvelle Gouvernance du sport</vt:lpstr>
      <vt:lpstr>4 scénarios pour la Gouvernance </vt:lpstr>
      <vt:lpstr>Pourquoi une gouvernance partagée ? </vt:lpstr>
      <vt:lpstr>Pourquoi une gouvernance partagée ? </vt:lpstr>
      <vt:lpstr>Schéma général </vt:lpstr>
      <vt:lpstr>Structure nationale partenariale</vt:lpstr>
      <vt:lpstr>Zoom sur les nouveautés sur la haute performance sportive</vt:lpstr>
      <vt:lpstr>Evolution de la Direction des sports</vt:lpstr>
    </vt:vector>
  </TitlesOfParts>
  <Company>MINEFI</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Mazars</dc:creator>
  <cp:lastModifiedBy>Philippe Baylac</cp:lastModifiedBy>
  <cp:revision>2050</cp:revision>
  <cp:lastPrinted>2016-09-08T18:34:22Z</cp:lastPrinted>
  <dcterms:created xsi:type="dcterms:W3CDTF">2015-05-04T16:44:08Z</dcterms:created>
  <dcterms:modified xsi:type="dcterms:W3CDTF">2018-06-20T14:14:50Z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0x010100F6210A493B270148B2E9F059B54099CE</vt:lpwstr>
  </property>
</Properties>
</file>