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7" r:id="rId2"/>
    <p:sldId id="271" r:id="rId3"/>
    <p:sldId id="277" r:id="rId4"/>
    <p:sldId id="278" r:id="rId5"/>
    <p:sldId id="276" r:id="rId6"/>
    <p:sldId id="264" r:id="rId7"/>
    <p:sldId id="265" r:id="rId8"/>
    <p:sldId id="266" r:id="rId9"/>
    <p:sldId id="267" r:id="rId10"/>
    <p:sldId id="268" r:id="rId11"/>
    <p:sldId id="270" r:id="rId12"/>
    <p:sldId id="258" r:id="rId13"/>
    <p:sldId id="259" r:id="rId14"/>
    <p:sldId id="269" r:id="rId15"/>
    <p:sldId id="260" r:id="rId16"/>
    <p:sldId id="262" r:id="rId17"/>
    <p:sldId id="263" r:id="rId18"/>
    <p:sldId id="272" r:id="rId19"/>
    <p:sldId id="273" r:id="rId20"/>
    <p:sldId id="275" r:id="rId21"/>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2" d="100"/>
          <a:sy n="72" d="100"/>
        </p:scale>
        <p:origin x="-1326" y="13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A3A672-A02E-784F-A1FB-909FD6FE89D6}" type="datetimeFigureOut">
              <a:rPr lang="fr-FR" smtClean="0"/>
              <a:t>04/02/2019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14EFDD-1560-9741-AA2E-4946EFC38561}" type="slidenum">
              <a:rPr lang="fr-FR" smtClean="0"/>
              <a:t>‹N°›</a:t>
            </a:fld>
            <a:endParaRPr lang="fr-FR"/>
          </a:p>
        </p:txBody>
      </p:sp>
    </p:spTree>
    <p:extLst>
      <p:ext uri="{BB962C8B-B14F-4D97-AF65-F5344CB8AC3E}">
        <p14:creationId xmlns:p14="http://schemas.microsoft.com/office/powerpoint/2010/main" val="337135965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endParaRPr lang="fr-FR" dirty="0"/>
          </a:p>
        </p:txBody>
      </p:sp>
      <p:sp>
        <p:nvSpPr>
          <p:cNvPr id="4" name="Espace réservé du numéro de diapositive 3"/>
          <p:cNvSpPr>
            <a:spLocks noGrp="1"/>
          </p:cNvSpPr>
          <p:nvPr>
            <p:ph type="sldNum" sz="quarter" idx="10"/>
          </p:nvPr>
        </p:nvSpPr>
        <p:spPr/>
        <p:txBody>
          <a:bodyPr/>
          <a:lstStyle/>
          <a:p>
            <a:fld id="{B71B734D-7D14-C346-B390-C8042CADC859}" type="slidenum">
              <a:rPr lang="fr-FR" smtClean="0"/>
              <a:t>1</a:t>
            </a:fld>
            <a:endParaRPr lang="fr-FR"/>
          </a:p>
        </p:txBody>
      </p:sp>
    </p:spTree>
    <p:extLst>
      <p:ext uri="{BB962C8B-B14F-4D97-AF65-F5344CB8AC3E}">
        <p14:creationId xmlns:p14="http://schemas.microsoft.com/office/powerpoint/2010/main" val="1392930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endParaRPr lang="fr-FR" dirty="0"/>
          </a:p>
        </p:txBody>
      </p:sp>
      <p:sp>
        <p:nvSpPr>
          <p:cNvPr id="4" name="Espace réservé du numéro de diapositive 3"/>
          <p:cNvSpPr>
            <a:spLocks noGrp="1"/>
          </p:cNvSpPr>
          <p:nvPr>
            <p:ph type="sldNum" sz="quarter" idx="10"/>
          </p:nvPr>
        </p:nvSpPr>
        <p:spPr/>
        <p:txBody>
          <a:bodyPr/>
          <a:lstStyle/>
          <a:p>
            <a:fld id="{B71B734D-7D14-C346-B390-C8042CADC859}" type="slidenum">
              <a:rPr lang="fr-FR" smtClean="0"/>
              <a:t>17</a:t>
            </a:fld>
            <a:endParaRPr lang="fr-FR"/>
          </a:p>
        </p:txBody>
      </p:sp>
    </p:spTree>
    <p:extLst>
      <p:ext uri="{BB962C8B-B14F-4D97-AF65-F5344CB8AC3E}">
        <p14:creationId xmlns:p14="http://schemas.microsoft.com/office/powerpoint/2010/main" val="1392930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endParaRPr lang="fr-FR" dirty="0"/>
          </a:p>
        </p:txBody>
      </p:sp>
      <p:sp>
        <p:nvSpPr>
          <p:cNvPr id="4" name="Espace réservé du numéro de diapositive 3"/>
          <p:cNvSpPr>
            <a:spLocks noGrp="1"/>
          </p:cNvSpPr>
          <p:nvPr>
            <p:ph type="sldNum" sz="quarter" idx="10"/>
          </p:nvPr>
        </p:nvSpPr>
        <p:spPr/>
        <p:txBody>
          <a:bodyPr/>
          <a:lstStyle/>
          <a:p>
            <a:fld id="{B71B734D-7D14-C346-B390-C8042CADC859}" type="slidenum">
              <a:rPr lang="fr-FR" smtClean="0"/>
              <a:t>18</a:t>
            </a:fld>
            <a:endParaRPr lang="fr-FR"/>
          </a:p>
        </p:txBody>
      </p:sp>
    </p:spTree>
    <p:extLst>
      <p:ext uri="{BB962C8B-B14F-4D97-AF65-F5344CB8AC3E}">
        <p14:creationId xmlns:p14="http://schemas.microsoft.com/office/powerpoint/2010/main" val="13929307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endParaRPr lang="fr-FR" dirty="0"/>
          </a:p>
        </p:txBody>
      </p:sp>
      <p:sp>
        <p:nvSpPr>
          <p:cNvPr id="4" name="Espace réservé du numéro de diapositive 3"/>
          <p:cNvSpPr>
            <a:spLocks noGrp="1"/>
          </p:cNvSpPr>
          <p:nvPr>
            <p:ph type="sldNum" sz="quarter" idx="10"/>
          </p:nvPr>
        </p:nvSpPr>
        <p:spPr/>
        <p:txBody>
          <a:bodyPr/>
          <a:lstStyle/>
          <a:p>
            <a:fld id="{B71B734D-7D14-C346-B390-C8042CADC859}" type="slidenum">
              <a:rPr lang="fr-FR" smtClean="0"/>
              <a:t>19</a:t>
            </a:fld>
            <a:endParaRPr lang="fr-FR"/>
          </a:p>
        </p:txBody>
      </p:sp>
    </p:spTree>
    <p:extLst>
      <p:ext uri="{BB962C8B-B14F-4D97-AF65-F5344CB8AC3E}">
        <p14:creationId xmlns:p14="http://schemas.microsoft.com/office/powerpoint/2010/main" val="1392930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endParaRPr lang="fr-FR" dirty="0"/>
          </a:p>
        </p:txBody>
      </p:sp>
      <p:sp>
        <p:nvSpPr>
          <p:cNvPr id="4" name="Espace réservé du numéro de diapositive 3"/>
          <p:cNvSpPr>
            <a:spLocks noGrp="1"/>
          </p:cNvSpPr>
          <p:nvPr>
            <p:ph type="sldNum" sz="quarter" idx="10"/>
          </p:nvPr>
        </p:nvSpPr>
        <p:spPr/>
        <p:txBody>
          <a:bodyPr/>
          <a:lstStyle/>
          <a:p>
            <a:fld id="{B71B734D-7D14-C346-B390-C8042CADC859}" type="slidenum">
              <a:rPr lang="fr-FR" smtClean="0"/>
              <a:t>20</a:t>
            </a:fld>
            <a:endParaRPr lang="fr-FR"/>
          </a:p>
        </p:txBody>
      </p:sp>
    </p:spTree>
    <p:extLst>
      <p:ext uri="{BB962C8B-B14F-4D97-AF65-F5344CB8AC3E}">
        <p14:creationId xmlns:p14="http://schemas.microsoft.com/office/powerpoint/2010/main" val="1392930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endParaRPr lang="fr-FR" dirty="0"/>
          </a:p>
        </p:txBody>
      </p:sp>
      <p:sp>
        <p:nvSpPr>
          <p:cNvPr id="4" name="Espace réservé du numéro de diapositive 3"/>
          <p:cNvSpPr>
            <a:spLocks noGrp="1"/>
          </p:cNvSpPr>
          <p:nvPr>
            <p:ph type="sldNum" sz="quarter" idx="10"/>
          </p:nvPr>
        </p:nvSpPr>
        <p:spPr/>
        <p:txBody>
          <a:bodyPr/>
          <a:lstStyle/>
          <a:p>
            <a:fld id="{B71B734D-7D14-C346-B390-C8042CADC859}" type="slidenum">
              <a:rPr lang="fr-FR" smtClean="0"/>
              <a:t>2</a:t>
            </a:fld>
            <a:endParaRPr lang="fr-FR"/>
          </a:p>
        </p:txBody>
      </p:sp>
    </p:spTree>
    <p:extLst>
      <p:ext uri="{BB962C8B-B14F-4D97-AF65-F5344CB8AC3E}">
        <p14:creationId xmlns:p14="http://schemas.microsoft.com/office/powerpoint/2010/main" val="1392930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endParaRPr lang="fr-FR" dirty="0"/>
          </a:p>
        </p:txBody>
      </p:sp>
      <p:sp>
        <p:nvSpPr>
          <p:cNvPr id="4" name="Espace réservé du numéro de diapositive 3"/>
          <p:cNvSpPr>
            <a:spLocks noGrp="1"/>
          </p:cNvSpPr>
          <p:nvPr>
            <p:ph type="sldNum" sz="quarter" idx="10"/>
          </p:nvPr>
        </p:nvSpPr>
        <p:spPr/>
        <p:txBody>
          <a:bodyPr/>
          <a:lstStyle/>
          <a:p>
            <a:fld id="{B71B734D-7D14-C346-B390-C8042CADC859}" type="slidenum">
              <a:rPr lang="fr-FR" smtClean="0"/>
              <a:t>3</a:t>
            </a:fld>
            <a:endParaRPr lang="fr-FR"/>
          </a:p>
        </p:txBody>
      </p:sp>
    </p:spTree>
    <p:extLst>
      <p:ext uri="{BB962C8B-B14F-4D97-AF65-F5344CB8AC3E}">
        <p14:creationId xmlns:p14="http://schemas.microsoft.com/office/powerpoint/2010/main" val="1392930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endParaRPr lang="fr-FR" dirty="0"/>
          </a:p>
        </p:txBody>
      </p:sp>
      <p:sp>
        <p:nvSpPr>
          <p:cNvPr id="4" name="Espace réservé du numéro de diapositive 3"/>
          <p:cNvSpPr>
            <a:spLocks noGrp="1"/>
          </p:cNvSpPr>
          <p:nvPr>
            <p:ph type="sldNum" sz="quarter" idx="10"/>
          </p:nvPr>
        </p:nvSpPr>
        <p:spPr/>
        <p:txBody>
          <a:bodyPr/>
          <a:lstStyle/>
          <a:p>
            <a:fld id="{B71B734D-7D14-C346-B390-C8042CADC859}" type="slidenum">
              <a:rPr lang="fr-FR" smtClean="0"/>
              <a:t>4</a:t>
            </a:fld>
            <a:endParaRPr lang="fr-FR"/>
          </a:p>
        </p:txBody>
      </p:sp>
    </p:spTree>
    <p:extLst>
      <p:ext uri="{BB962C8B-B14F-4D97-AF65-F5344CB8AC3E}">
        <p14:creationId xmlns:p14="http://schemas.microsoft.com/office/powerpoint/2010/main" val="1392930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endParaRPr lang="fr-FR" dirty="0"/>
          </a:p>
        </p:txBody>
      </p:sp>
      <p:sp>
        <p:nvSpPr>
          <p:cNvPr id="4" name="Espace réservé du numéro de diapositive 3"/>
          <p:cNvSpPr>
            <a:spLocks noGrp="1"/>
          </p:cNvSpPr>
          <p:nvPr>
            <p:ph type="sldNum" sz="quarter" idx="10"/>
          </p:nvPr>
        </p:nvSpPr>
        <p:spPr/>
        <p:txBody>
          <a:bodyPr/>
          <a:lstStyle/>
          <a:p>
            <a:fld id="{B71B734D-7D14-C346-B390-C8042CADC859}" type="slidenum">
              <a:rPr lang="fr-FR" smtClean="0"/>
              <a:t>5</a:t>
            </a:fld>
            <a:endParaRPr lang="fr-FR"/>
          </a:p>
        </p:txBody>
      </p:sp>
    </p:spTree>
    <p:extLst>
      <p:ext uri="{BB962C8B-B14F-4D97-AF65-F5344CB8AC3E}">
        <p14:creationId xmlns:p14="http://schemas.microsoft.com/office/powerpoint/2010/main" val="1392930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endParaRPr lang="fr-FR" dirty="0"/>
          </a:p>
        </p:txBody>
      </p:sp>
      <p:sp>
        <p:nvSpPr>
          <p:cNvPr id="4" name="Espace réservé du numéro de diapositive 3"/>
          <p:cNvSpPr>
            <a:spLocks noGrp="1"/>
          </p:cNvSpPr>
          <p:nvPr>
            <p:ph type="sldNum" sz="quarter" idx="10"/>
          </p:nvPr>
        </p:nvSpPr>
        <p:spPr/>
        <p:txBody>
          <a:bodyPr/>
          <a:lstStyle/>
          <a:p>
            <a:fld id="{B71B734D-7D14-C346-B390-C8042CADC859}" type="slidenum">
              <a:rPr lang="fr-FR" smtClean="0"/>
              <a:t>12</a:t>
            </a:fld>
            <a:endParaRPr lang="fr-FR"/>
          </a:p>
        </p:txBody>
      </p:sp>
    </p:spTree>
    <p:extLst>
      <p:ext uri="{BB962C8B-B14F-4D97-AF65-F5344CB8AC3E}">
        <p14:creationId xmlns:p14="http://schemas.microsoft.com/office/powerpoint/2010/main" val="1392930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endParaRPr lang="fr-FR" dirty="0"/>
          </a:p>
        </p:txBody>
      </p:sp>
      <p:sp>
        <p:nvSpPr>
          <p:cNvPr id="4" name="Espace réservé du numéro de diapositive 3"/>
          <p:cNvSpPr>
            <a:spLocks noGrp="1"/>
          </p:cNvSpPr>
          <p:nvPr>
            <p:ph type="sldNum" sz="quarter" idx="10"/>
          </p:nvPr>
        </p:nvSpPr>
        <p:spPr/>
        <p:txBody>
          <a:bodyPr/>
          <a:lstStyle/>
          <a:p>
            <a:fld id="{B71B734D-7D14-C346-B390-C8042CADC859}" type="slidenum">
              <a:rPr lang="fr-FR" smtClean="0"/>
              <a:t>13</a:t>
            </a:fld>
            <a:endParaRPr lang="fr-FR"/>
          </a:p>
        </p:txBody>
      </p:sp>
    </p:spTree>
    <p:extLst>
      <p:ext uri="{BB962C8B-B14F-4D97-AF65-F5344CB8AC3E}">
        <p14:creationId xmlns:p14="http://schemas.microsoft.com/office/powerpoint/2010/main" val="1392930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endParaRPr lang="fr-FR" dirty="0"/>
          </a:p>
        </p:txBody>
      </p:sp>
      <p:sp>
        <p:nvSpPr>
          <p:cNvPr id="4" name="Espace réservé du numéro de diapositive 3"/>
          <p:cNvSpPr>
            <a:spLocks noGrp="1"/>
          </p:cNvSpPr>
          <p:nvPr>
            <p:ph type="sldNum" sz="quarter" idx="10"/>
          </p:nvPr>
        </p:nvSpPr>
        <p:spPr/>
        <p:txBody>
          <a:bodyPr/>
          <a:lstStyle/>
          <a:p>
            <a:fld id="{B71B734D-7D14-C346-B390-C8042CADC859}" type="slidenum">
              <a:rPr lang="fr-FR" smtClean="0"/>
              <a:t>15</a:t>
            </a:fld>
            <a:endParaRPr lang="fr-FR"/>
          </a:p>
        </p:txBody>
      </p:sp>
    </p:spTree>
    <p:extLst>
      <p:ext uri="{BB962C8B-B14F-4D97-AF65-F5344CB8AC3E}">
        <p14:creationId xmlns:p14="http://schemas.microsoft.com/office/powerpoint/2010/main" val="13929307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endParaRPr lang="fr-FR" dirty="0"/>
          </a:p>
        </p:txBody>
      </p:sp>
      <p:sp>
        <p:nvSpPr>
          <p:cNvPr id="4" name="Espace réservé du numéro de diapositive 3"/>
          <p:cNvSpPr>
            <a:spLocks noGrp="1"/>
          </p:cNvSpPr>
          <p:nvPr>
            <p:ph type="sldNum" sz="quarter" idx="10"/>
          </p:nvPr>
        </p:nvSpPr>
        <p:spPr/>
        <p:txBody>
          <a:bodyPr/>
          <a:lstStyle/>
          <a:p>
            <a:fld id="{B71B734D-7D14-C346-B390-C8042CADC859}" type="slidenum">
              <a:rPr lang="fr-FR" smtClean="0"/>
              <a:t>16</a:t>
            </a:fld>
            <a:endParaRPr lang="fr-FR"/>
          </a:p>
        </p:txBody>
      </p:sp>
    </p:spTree>
    <p:extLst>
      <p:ext uri="{BB962C8B-B14F-4D97-AF65-F5344CB8AC3E}">
        <p14:creationId xmlns:p14="http://schemas.microsoft.com/office/powerpoint/2010/main" val="1392930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9548014-1ABC-8449-B9B3-CAEAEC3897EB}" type="datetimeFigureOut">
              <a:rPr lang="fr-FR" smtClean="0"/>
              <a:t>04/02/2019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859073-FBE4-E242-AC65-2E6C5623F822}" type="slidenum">
              <a:rPr lang="fr-FR" smtClean="0"/>
              <a:t>‹N°›</a:t>
            </a:fld>
            <a:endParaRPr lang="fr-FR"/>
          </a:p>
        </p:txBody>
      </p:sp>
    </p:spTree>
    <p:extLst>
      <p:ext uri="{BB962C8B-B14F-4D97-AF65-F5344CB8AC3E}">
        <p14:creationId xmlns:p14="http://schemas.microsoft.com/office/powerpoint/2010/main" val="2781740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9548014-1ABC-8449-B9B3-CAEAEC3897EB}" type="datetimeFigureOut">
              <a:rPr lang="fr-FR" smtClean="0"/>
              <a:t>04/02/2019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859073-FBE4-E242-AC65-2E6C5623F822}" type="slidenum">
              <a:rPr lang="fr-FR" smtClean="0"/>
              <a:t>‹N°›</a:t>
            </a:fld>
            <a:endParaRPr lang="fr-FR"/>
          </a:p>
        </p:txBody>
      </p:sp>
    </p:spTree>
    <p:extLst>
      <p:ext uri="{BB962C8B-B14F-4D97-AF65-F5344CB8AC3E}">
        <p14:creationId xmlns:p14="http://schemas.microsoft.com/office/powerpoint/2010/main" val="1730960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9548014-1ABC-8449-B9B3-CAEAEC3897EB}" type="datetimeFigureOut">
              <a:rPr lang="fr-FR" smtClean="0"/>
              <a:t>04/02/2019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859073-FBE4-E242-AC65-2E6C5623F822}" type="slidenum">
              <a:rPr lang="fr-FR" smtClean="0"/>
              <a:t>‹N°›</a:t>
            </a:fld>
            <a:endParaRPr lang="fr-FR"/>
          </a:p>
        </p:txBody>
      </p:sp>
    </p:spTree>
    <p:extLst>
      <p:ext uri="{BB962C8B-B14F-4D97-AF65-F5344CB8AC3E}">
        <p14:creationId xmlns:p14="http://schemas.microsoft.com/office/powerpoint/2010/main" val="417947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9548014-1ABC-8449-B9B3-CAEAEC3897EB}" type="datetimeFigureOut">
              <a:rPr lang="fr-FR" smtClean="0"/>
              <a:t>04/02/2019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859073-FBE4-E242-AC65-2E6C5623F822}" type="slidenum">
              <a:rPr lang="fr-FR" smtClean="0"/>
              <a:t>‹N°›</a:t>
            </a:fld>
            <a:endParaRPr lang="fr-FR"/>
          </a:p>
        </p:txBody>
      </p:sp>
    </p:spTree>
    <p:extLst>
      <p:ext uri="{BB962C8B-B14F-4D97-AF65-F5344CB8AC3E}">
        <p14:creationId xmlns:p14="http://schemas.microsoft.com/office/powerpoint/2010/main" val="2882136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9548014-1ABC-8449-B9B3-CAEAEC3897EB}" type="datetimeFigureOut">
              <a:rPr lang="fr-FR" smtClean="0"/>
              <a:t>04/02/2019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859073-FBE4-E242-AC65-2E6C5623F822}" type="slidenum">
              <a:rPr lang="fr-FR" smtClean="0"/>
              <a:t>‹N°›</a:t>
            </a:fld>
            <a:endParaRPr lang="fr-FR"/>
          </a:p>
        </p:txBody>
      </p:sp>
    </p:spTree>
    <p:extLst>
      <p:ext uri="{BB962C8B-B14F-4D97-AF65-F5344CB8AC3E}">
        <p14:creationId xmlns:p14="http://schemas.microsoft.com/office/powerpoint/2010/main" val="3934228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9548014-1ABC-8449-B9B3-CAEAEC3897EB}" type="datetimeFigureOut">
              <a:rPr lang="fr-FR" smtClean="0"/>
              <a:t>04/02/2019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859073-FBE4-E242-AC65-2E6C5623F822}" type="slidenum">
              <a:rPr lang="fr-FR" smtClean="0"/>
              <a:t>‹N°›</a:t>
            </a:fld>
            <a:endParaRPr lang="fr-FR"/>
          </a:p>
        </p:txBody>
      </p:sp>
    </p:spTree>
    <p:extLst>
      <p:ext uri="{BB962C8B-B14F-4D97-AF65-F5344CB8AC3E}">
        <p14:creationId xmlns:p14="http://schemas.microsoft.com/office/powerpoint/2010/main" val="3731300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9548014-1ABC-8449-B9B3-CAEAEC3897EB}" type="datetimeFigureOut">
              <a:rPr lang="fr-FR" smtClean="0"/>
              <a:t>04/02/2019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4859073-FBE4-E242-AC65-2E6C5623F822}" type="slidenum">
              <a:rPr lang="fr-FR" smtClean="0"/>
              <a:t>‹N°›</a:t>
            </a:fld>
            <a:endParaRPr lang="fr-FR"/>
          </a:p>
        </p:txBody>
      </p:sp>
    </p:spTree>
    <p:extLst>
      <p:ext uri="{BB962C8B-B14F-4D97-AF65-F5344CB8AC3E}">
        <p14:creationId xmlns:p14="http://schemas.microsoft.com/office/powerpoint/2010/main" val="166682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49548014-1ABC-8449-B9B3-CAEAEC3897EB}" type="datetimeFigureOut">
              <a:rPr lang="fr-FR" smtClean="0"/>
              <a:t>04/02/2019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4859073-FBE4-E242-AC65-2E6C5623F822}" type="slidenum">
              <a:rPr lang="fr-FR" smtClean="0"/>
              <a:t>‹N°›</a:t>
            </a:fld>
            <a:endParaRPr lang="fr-FR"/>
          </a:p>
        </p:txBody>
      </p:sp>
    </p:spTree>
    <p:extLst>
      <p:ext uri="{BB962C8B-B14F-4D97-AF65-F5344CB8AC3E}">
        <p14:creationId xmlns:p14="http://schemas.microsoft.com/office/powerpoint/2010/main" val="2964082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9548014-1ABC-8449-B9B3-CAEAEC3897EB}" type="datetimeFigureOut">
              <a:rPr lang="fr-FR" smtClean="0"/>
              <a:t>04/02/2019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4859073-FBE4-E242-AC65-2E6C5623F822}" type="slidenum">
              <a:rPr lang="fr-FR" smtClean="0"/>
              <a:t>‹N°›</a:t>
            </a:fld>
            <a:endParaRPr lang="fr-FR"/>
          </a:p>
        </p:txBody>
      </p:sp>
    </p:spTree>
    <p:extLst>
      <p:ext uri="{BB962C8B-B14F-4D97-AF65-F5344CB8AC3E}">
        <p14:creationId xmlns:p14="http://schemas.microsoft.com/office/powerpoint/2010/main" val="3937246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9548014-1ABC-8449-B9B3-CAEAEC3897EB}" type="datetimeFigureOut">
              <a:rPr lang="fr-FR" smtClean="0"/>
              <a:t>04/02/2019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859073-FBE4-E242-AC65-2E6C5623F822}" type="slidenum">
              <a:rPr lang="fr-FR" smtClean="0"/>
              <a:t>‹N°›</a:t>
            </a:fld>
            <a:endParaRPr lang="fr-FR"/>
          </a:p>
        </p:txBody>
      </p:sp>
    </p:spTree>
    <p:extLst>
      <p:ext uri="{BB962C8B-B14F-4D97-AF65-F5344CB8AC3E}">
        <p14:creationId xmlns:p14="http://schemas.microsoft.com/office/powerpoint/2010/main" val="2847842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9548014-1ABC-8449-B9B3-CAEAEC3897EB}" type="datetimeFigureOut">
              <a:rPr lang="fr-FR" smtClean="0"/>
              <a:t>04/02/2019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859073-FBE4-E242-AC65-2E6C5623F822}" type="slidenum">
              <a:rPr lang="fr-FR" smtClean="0"/>
              <a:t>‹N°›</a:t>
            </a:fld>
            <a:endParaRPr lang="fr-FR"/>
          </a:p>
        </p:txBody>
      </p:sp>
    </p:spTree>
    <p:extLst>
      <p:ext uri="{BB962C8B-B14F-4D97-AF65-F5344CB8AC3E}">
        <p14:creationId xmlns:p14="http://schemas.microsoft.com/office/powerpoint/2010/main" val="1775264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48014-1ABC-8449-B9B3-CAEAEC3897EB}" type="datetimeFigureOut">
              <a:rPr lang="fr-FR" smtClean="0"/>
              <a:t>04/02/2019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859073-FBE4-E242-AC65-2E6C5623F822}" type="slidenum">
              <a:rPr lang="fr-FR" smtClean="0"/>
              <a:t>‹N°›</a:t>
            </a:fld>
            <a:endParaRPr lang="fr-FR"/>
          </a:p>
        </p:txBody>
      </p:sp>
    </p:spTree>
    <p:extLst>
      <p:ext uri="{BB962C8B-B14F-4D97-AF65-F5344CB8AC3E}">
        <p14:creationId xmlns:p14="http://schemas.microsoft.com/office/powerpoint/2010/main" val="1940714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71191&amp;idArticle=LEGIARTI000006524831&amp;dateTexte=&amp;categorieLien=ci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21867" y="0"/>
            <a:ext cx="3522133"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Rectangle 4"/>
          <p:cNvSpPr/>
          <p:nvPr/>
        </p:nvSpPr>
        <p:spPr>
          <a:xfrm>
            <a:off x="0" y="6434667"/>
            <a:ext cx="1354667"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Rectangle 8"/>
          <p:cNvSpPr/>
          <p:nvPr/>
        </p:nvSpPr>
        <p:spPr>
          <a:xfrm>
            <a:off x="1567354" y="2070784"/>
            <a:ext cx="6233220" cy="3077766"/>
          </a:xfrm>
          <a:prstGeom prst="rect">
            <a:avLst/>
          </a:prstGeom>
        </p:spPr>
        <p:txBody>
          <a:bodyPr wrap="square">
            <a:spAutoFit/>
          </a:bodyPr>
          <a:lstStyle/>
          <a:p>
            <a:pPr algn="just"/>
            <a:endParaRPr lang="fr-FR" sz="3200" dirty="0"/>
          </a:p>
          <a:p>
            <a:pPr algn="just"/>
            <a:endParaRPr lang="fr-FR" dirty="0" smtClean="0"/>
          </a:p>
          <a:p>
            <a:pPr algn="just"/>
            <a:endParaRPr lang="fr-FR" dirty="0"/>
          </a:p>
          <a:p>
            <a:pPr algn="just"/>
            <a:r>
              <a:rPr lang="fr-FR" dirty="0" smtClean="0"/>
              <a:t> </a:t>
            </a:r>
          </a:p>
          <a:p>
            <a:pPr algn="just"/>
            <a:endParaRPr lang="fr-FR" dirty="0"/>
          </a:p>
          <a:p>
            <a:pPr algn="just"/>
            <a:endParaRPr lang="fr-FR" dirty="0"/>
          </a:p>
          <a:p>
            <a:pPr algn="just"/>
            <a:r>
              <a:rPr lang="fr-FR" dirty="0" smtClean="0"/>
              <a:t> </a:t>
            </a:r>
          </a:p>
          <a:p>
            <a:pPr algn="just"/>
            <a:endParaRPr lang="fr-FR" dirty="0"/>
          </a:p>
          <a:p>
            <a:pPr algn="just"/>
            <a:endParaRPr lang="fr-FR" dirty="0" smtClean="0"/>
          </a:p>
          <a:p>
            <a:pPr algn="just"/>
            <a:endParaRPr lang="fr-FR" dirty="0"/>
          </a:p>
        </p:txBody>
      </p:sp>
      <p:sp>
        <p:nvSpPr>
          <p:cNvPr id="2" name="Espace réservé du numéro de diapositive 1"/>
          <p:cNvSpPr>
            <a:spLocks noGrp="1"/>
          </p:cNvSpPr>
          <p:nvPr>
            <p:ph type="sldNum" sz="quarter" idx="12"/>
          </p:nvPr>
        </p:nvSpPr>
        <p:spPr/>
        <p:txBody>
          <a:bodyPr/>
          <a:lstStyle/>
          <a:p>
            <a:fld id="{0B2CE241-6888-A04E-A9BF-3BA0017BC540}" type="slidenum">
              <a:rPr lang="fr-FR" smtClean="0"/>
              <a:t>1</a:t>
            </a:fld>
            <a:endParaRPr lang="fr-FR"/>
          </a:p>
        </p:txBody>
      </p:sp>
      <p:sp>
        <p:nvSpPr>
          <p:cNvPr id="6" name="Rectangle 5"/>
          <p:cNvSpPr/>
          <p:nvPr/>
        </p:nvSpPr>
        <p:spPr>
          <a:xfrm>
            <a:off x="2397964" y="2023986"/>
            <a:ext cx="4572000" cy="3970318"/>
          </a:xfrm>
          <a:prstGeom prst="rect">
            <a:avLst/>
          </a:prstGeom>
        </p:spPr>
        <p:txBody>
          <a:bodyPr>
            <a:spAutoFit/>
          </a:bodyPr>
          <a:lstStyle/>
          <a:p>
            <a:pPr algn="ctr"/>
            <a:endParaRPr lang="fr-FR" sz="2800" dirty="0"/>
          </a:p>
          <a:p>
            <a:pPr algn="ctr"/>
            <a:r>
              <a:rPr lang="fr-FR" sz="2800" b="1" u="sng" dirty="0" smtClean="0"/>
              <a:t>Proportionnalité réglementaire de la profession d’éducateur sportif</a:t>
            </a:r>
          </a:p>
          <a:p>
            <a:pPr algn="ctr"/>
            <a:endParaRPr lang="fr-FR" sz="2800" b="1" u="sng" dirty="0" smtClean="0"/>
          </a:p>
          <a:p>
            <a:pPr algn="ctr"/>
            <a:r>
              <a:rPr lang="fr-FR" sz="2800" b="1" u="sng" dirty="0"/>
              <a:t>T</a:t>
            </a:r>
            <a:r>
              <a:rPr lang="fr-FR" sz="2800" b="1" u="sng" dirty="0" smtClean="0"/>
              <a:t>ravaux</a:t>
            </a:r>
          </a:p>
          <a:p>
            <a:pPr algn="ctr"/>
            <a:r>
              <a:rPr lang="fr-FR" sz="2800" b="1" u="sng" dirty="0" smtClean="0"/>
              <a:t>7 janvier 2019  au 20 juin 2019</a:t>
            </a:r>
            <a:endParaRPr lang="fr-FR" sz="2800" b="1" u="sng" dirty="0"/>
          </a:p>
        </p:txBody>
      </p:sp>
    </p:spTree>
    <p:extLst>
      <p:ext uri="{BB962C8B-B14F-4D97-AF65-F5344CB8AC3E}">
        <p14:creationId xmlns:p14="http://schemas.microsoft.com/office/powerpoint/2010/main" val="22584966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3765790427"/>
              </p:ext>
            </p:extLst>
          </p:nvPr>
        </p:nvGraphicFramePr>
        <p:xfrm>
          <a:off x="457200" y="1590263"/>
          <a:ext cx="8229600" cy="1987824"/>
        </p:xfrm>
        <a:graphic>
          <a:graphicData uri="http://schemas.openxmlformats.org/drawingml/2006/table">
            <a:tbl>
              <a:tblPr/>
              <a:tblGrid>
                <a:gridCol w="4114800"/>
                <a:gridCol w="4114800"/>
              </a:tblGrid>
              <a:tr h="1987824">
                <a:tc>
                  <a:txBody>
                    <a:bodyPr/>
                    <a:lstStyle/>
                    <a:p>
                      <a:pPr algn="just"/>
                      <a:r>
                        <a:rPr lang="fr-FR" dirty="0">
                          <a:effectLst/>
                        </a:rPr>
                        <a:t>BP JEPS, spécialité "éducateur sportif", mention "activités de la forme", option "haltérophilie, musculation".</a:t>
                      </a:r>
                    </a:p>
                  </a:txBody>
                  <a:tcPr marL="47625" marR="47625" marT="47625" marB="47625" anchor="ctr">
                    <a:lnL w="9525" cap="flat" cmpd="sng" algn="ctr">
                      <a:solidFill>
                        <a:srgbClr val="0909B0"/>
                      </a:solidFill>
                      <a:prstDash val="solid"/>
                      <a:round/>
                      <a:headEnd type="none" w="med" len="med"/>
                      <a:tailEnd type="none" w="med" len="med"/>
                    </a:lnL>
                    <a:lnR w="9525" cap="flat" cmpd="sng" algn="ctr">
                      <a:solidFill>
                        <a:srgbClr val="0909B0"/>
                      </a:solidFill>
                      <a:prstDash val="solid"/>
                      <a:round/>
                      <a:headEnd type="none" w="med" len="med"/>
                      <a:tailEnd type="none" w="med" len="med"/>
                    </a:lnR>
                    <a:lnT w="9525" cap="flat" cmpd="sng" algn="ctr">
                      <a:solidFill>
                        <a:srgbClr val="0909B0"/>
                      </a:solidFill>
                      <a:prstDash val="solid"/>
                      <a:round/>
                      <a:headEnd type="none" w="med" len="med"/>
                      <a:tailEnd type="none" w="med" len="med"/>
                    </a:lnT>
                    <a:lnB w="9525" cap="flat" cmpd="sng" algn="ctr">
                      <a:solidFill>
                        <a:srgbClr val="0909B0"/>
                      </a:solidFill>
                      <a:prstDash val="solid"/>
                      <a:round/>
                      <a:headEnd type="none" w="med" len="med"/>
                      <a:tailEnd type="none" w="med" len="med"/>
                    </a:lnB>
                    <a:solidFill>
                      <a:srgbClr val="FFFFFF"/>
                    </a:solidFill>
                  </a:tcPr>
                </a:tc>
                <a:tc>
                  <a:txBody>
                    <a:bodyPr/>
                    <a:lstStyle/>
                    <a:p>
                      <a:pPr algn="just"/>
                      <a:r>
                        <a:rPr lang="fr-FR" dirty="0">
                          <a:effectLst/>
                        </a:rPr>
                        <a:t>Découverte d'activités de loisir et d'animation des activités de la forme.</a:t>
                      </a:r>
                      <a:br>
                        <a:rPr lang="fr-FR" dirty="0">
                          <a:effectLst/>
                        </a:rPr>
                      </a:br>
                      <a:r>
                        <a:rPr lang="fr-FR" dirty="0">
                          <a:effectLst/>
                        </a:rPr>
                        <a:t>Encadrement, initiation et conduite de cycles d'apprentissage en musculation, en cardio-training et en haltérophilie, jusqu'au premier niveau de compétition fédéral.</a:t>
                      </a:r>
                    </a:p>
                  </a:txBody>
                  <a:tcPr marL="47625" marR="47625" marT="47625" marB="47625" anchor="ctr">
                    <a:lnL w="9525" cap="flat" cmpd="sng" algn="ctr">
                      <a:solidFill>
                        <a:srgbClr val="0909B0"/>
                      </a:solidFill>
                      <a:prstDash val="solid"/>
                      <a:round/>
                      <a:headEnd type="none" w="med" len="med"/>
                      <a:tailEnd type="none" w="med" len="med"/>
                    </a:lnL>
                    <a:lnR w="9525" cap="flat" cmpd="sng" algn="ctr">
                      <a:solidFill>
                        <a:srgbClr val="0909B0"/>
                      </a:solidFill>
                      <a:prstDash val="solid"/>
                      <a:round/>
                      <a:headEnd type="none" w="med" len="med"/>
                      <a:tailEnd type="none" w="med" len="med"/>
                    </a:lnR>
                    <a:lnT w="9525" cap="flat" cmpd="sng" algn="ctr">
                      <a:solidFill>
                        <a:srgbClr val="0909B0"/>
                      </a:solidFill>
                      <a:prstDash val="solid"/>
                      <a:round/>
                      <a:headEnd type="none" w="med" len="med"/>
                      <a:tailEnd type="none" w="med" len="med"/>
                    </a:lnT>
                    <a:lnB w="9525" cap="flat" cmpd="sng" algn="ctr">
                      <a:solidFill>
                        <a:srgbClr val="0909B0"/>
                      </a:solidFill>
                      <a:prstDash val="solid"/>
                      <a:round/>
                      <a:headEnd type="none" w="med" len="med"/>
                      <a:tailEnd type="none" w="med" len="med"/>
                    </a:lnB>
                    <a:solidFill>
                      <a:srgbClr val="FFFFFF"/>
                    </a:solidFill>
                  </a:tcPr>
                </a:tc>
              </a:tr>
            </a:tbl>
          </a:graphicData>
        </a:graphic>
      </p:graphicFrame>
      <p:sp>
        <p:nvSpPr>
          <p:cNvPr id="5" name="Rectangle 1"/>
          <p:cNvSpPr>
            <a:spLocks noChangeArrowheads="1"/>
          </p:cNvSpPr>
          <p:nvPr/>
        </p:nvSpPr>
        <p:spPr bwMode="auto">
          <a:xfrm>
            <a:off x="457200" y="29924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800" b="0" i="0" u="none" strike="noStrike" cap="none" normalizeH="0" baseline="0" smtClean="0">
                <a:ln>
                  <a:noFill/>
                </a:ln>
                <a:solidFill>
                  <a:schemeClr val="tx1"/>
                </a:solidFill>
                <a:effectLst/>
                <a:latin typeface="Arial" charset="0"/>
                <a:cs typeface="Arial" charset="0"/>
              </a:rPr>
              <a:t/>
            </a:r>
            <a:br>
              <a:rPr kumimoji="0" lang="fr-FR" altLang="fr-FR" sz="1800" b="0" i="0" u="none" strike="noStrike" cap="none" normalizeH="0" baseline="0" smtClean="0">
                <a:ln>
                  <a:noFill/>
                </a:ln>
                <a:solidFill>
                  <a:schemeClr val="tx1"/>
                </a:solidFill>
                <a:effectLst/>
                <a:latin typeface="Arial" charset="0"/>
                <a:cs typeface="Arial" charset="0"/>
              </a:rPr>
            </a:br>
            <a:endParaRPr kumimoji="0" lang="fr-FR" altLang="fr-FR" sz="1800" b="0" i="0" u="none" strike="noStrike" cap="none" normalizeH="0" baseline="0" smtClean="0">
              <a:ln>
                <a:noFill/>
              </a:ln>
              <a:solidFill>
                <a:schemeClr val="tx1"/>
              </a:solidFill>
              <a:effectLst/>
              <a:latin typeface="Arial" charset="0"/>
              <a:cs typeface="Arial" charset="0"/>
            </a:endParaRPr>
          </a:p>
        </p:txBody>
      </p:sp>
      <p:sp>
        <p:nvSpPr>
          <p:cNvPr id="6" name="ZoneTexte 5"/>
          <p:cNvSpPr txBox="1"/>
          <p:nvPr/>
        </p:nvSpPr>
        <p:spPr>
          <a:xfrm>
            <a:off x="457200" y="4214190"/>
            <a:ext cx="8229600" cy="1477328"/>
          </a:xfrm>
          <a:prstGeom prst="rect">
            <a:avLst/>
          </a:prstGeom>
          <a:noFill/>
        </p:spPr>
        <p:txBody>
          <a:bodyPr wrap="square" rtlCol="0">
            <a:spAutoFit/>
          </a:bodyPr>
          <a:lstStyle/>
          <a:p>
            <a:r>
              <a:rPr lang="fr-FR" b="1" dirty="0" smtClean="0"/>
              <a:t>Qu’est-ce que « le premier niveau de compétition fédéral » ? </a:t>
            </a:r>
            <a:r>
              <a:rPr lang="fr-FR" b="1" dirty="0" smtClean="0">
                <a:solidFill>
                  <a:schemeClr val="accent1"/>
                </a:solidFill>
              </a:rPr>
              <a:t>Déterminer par la réglementation fédérale?</a:t>
            </a:r>
          </a:p>
          <a:p>
            <a:endParaRPr lang="fr-FR" b="1" dirty="0"/>
          </a:p>
          <a:p>
            <a:r>
              <a:rPr lang="fr-FR" b="1" dirty="0" smtClean="0"/>
              <a:t>Quel sens pour une profession essentiellement exercée dans des salles de remise en forme. ?</a:t>
            </a:r>
            <a:endParaRPr lang="fr-FR" b="1" dirty="0"/>
          </a:p>
        </p:txBody>
      </p:sp>
    </p:spTree>
    <p:extLst>
      <p:ext uri="{BB962C8B-B14F-4D97-AF65-F5344CB8AC3E}">
        <p14:creationId xmlns:p14="http://schemas.microsoft.com/office/powerpoint/2010/main" val="2473957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2800" b="1" dirty="0" smtClean="0"/>
              <a:t>II.2 Les pistes de travail </a:t>
            </a:r>
            <a:r>
              <a:rPr lang="fr-FR" sz="2800" b="1" dirty="0" smtClean="0">
                <a:solidFill>
                  <a:schemeClr val="accent1"/>
                </a:solidFill>
              </a:rPr>
              <a:t>évoquées </a:t>
            </a:r>
            <a:r>
              <a:rPr lang="fr-FR" sz="2800" b="1" dirty="0" smtClean="0"/>
              <a:t>lors des ateliers « gouvernance »</a:t>
            </a:r>
            <a:endParaRPr lang="fr-FR" sz="2800" b="1" dirty="0"/>
          </a:p>
        </p:txBody>
      </p:sp>
      <p:sp>
        <p:nvSpPr>
          <p:cNvPr id="3" name="Sous-titre 2"/>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4122844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21867" y="0"/>
            <a:ext cx="3522133"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Rectangle 4"/>
          <p:cNvSpPr/>
          <p:nvPr/>
        </p:nvSpPr>
        <p:spPr>
          <a:xfrm>
            <a:off x="0" y="6434667"/>
            <a:ext cx="1354667"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ZoneTexte 7"/>
          <p:cNvSpPr txBox="1"/>
          <p:nvPr/>
        </p:nvSpPr>
        <p:spPr>
          <a:xfrm>
            <a:off x="287867" y="54001"/>
            <a:ext cx="5175126" cy="369332"/>
          </a:xfrm>
          <a:prstGeom prst="rect">
            <a:avLst/>
          </a:prstGeom>
          <a:noFill/>
        </p:spPr>
        <p:txBody>
          <a:bodyPr wrap="square" rtlCol="0">
            <a:spAutoFit/>
          </a:bodyPr>
          <a:lstStyle/>
          <a:p>
            <a:r>
              <a:rPr lang="fr-FR" b="1" dirty="0" smtClean="0">
                <a:solidFill>
                  <a:schemeClr val="tx2">
                    <a:lumMod val="75000"/>
                  </a:schemeClr>
                </a:solidFill>
              </a:rPr>
              <a:t>Le contexte:  </a:t>
            </a:r>
            <a:r>
              <a:rPr lang="fr-FR" b="1" dirty="0"/>
              <a:t>La proportionnalité </a:t>
            </a:r>
            <a:r>
              <a:rPr lang="fr-FR" b="1" dirty="0" smtClean="0"/>
              <a:t>réglementaire</a:t>
            </a:r>
            <a:endParaRPr lang="fr-FR" b="1" dirty="0"/>
          </a:p>
        </p:txBody>
      </p:sp>
      <p:sp>
        <p:nvSpPr>
          <p:cNvPr id="9" name="Rectangle 8"/>
          <p:cNvSpPr/>
          <p:nvPr/>
        </p:nvSpPr>
        <p:spPr>
          <a:xfrm>
            <a:off x="212389" y="1335201"/>
            <a:ext cx="8474411" cy="923330"/>
          </a:xfrm>
          <a:prstGeom prst="rect">
            <a:avLst/>
          </a:prstGeom>
        </p:spPr>
        <p:txBody>
          <a:bodyPr wrap="square">
            <a:spAutoFit/>
          </a:bodyPr>
          <a:lstStyle/>
          <a:p>
            <a:pPr algn="just"/>
            <a:endParaRPr lang="fr-FR" dirty="0"/>
          </a:p>
          <a:p>
            <a:pPr algn="just"/>
            <a:endParaRPr lang="fr-FR" dirty="0" smtClean="0"/>
          </a:p>
          <a:p>
            <a:pPr algn="just"/>
            <a:endParaRPr lang="fr-FR" dirty="0"/>
          </a:p>
        </p:txBody>
      </p:sp>
      <p:sp>
        <p:nvSpPr>
          <p:cNvPr id="2" name="Espace réservé du numéro de diapositive 1"/>
          <p:cNvSpPr>
            <a:spLocks noGrp="1"/>
          </p:cNvSpPr>
          <p:nvPr>
            <p:ph type="sldNum" sz="quarter" idx="12"/>
          </p:nvPr>
        </p:nvSpPr>
        <p:spPr/>
        <p:txBody>
          <a:bodyPr/>
          <a:lstStyle/>
          <a:p>
            <a:fld id="{0B2CE241-6888-A04E-A9BF-3BA0017BC540}" type="slidenum">
              <a:rPr lang="fr-FR" smtClean="0"/>
              <a:t>12</a:t>
            </a:fld>
            <a:endParaRPr lang="fr-FR"/>
          </a:p>
        </p:txBody>
      </p:sp>
      <p:sp>
        <p:nvSpPr>
          <p:cNvPr id="6" name="Espace réservé du contenu 5"/>
          <p:cNvSpPr>
            <a:spLocks noGrp="1"/>
          </p:cNvSpPr>
          <p:nvPr>
            <p:ph idx="1"/>
          </p:nvPr>
        </p:nvSpPr>
        <p:spPr>
          <a:xfrm>
            <a:off x="640330" y="853035"/>
            <a:ext cx="7618528" cy="5335730"/>
          </a:xfrm>
        </p:spPr>
        <p:txBody>
          <a:bodyPr>
            <a:noAutofit/>
          </a:bodyPr>
          <a:lstStyle/>
          <a:p>
            <a:pPr marL="0" lvl="0" indent="0" algn="just">
              <a:buNone/>
            </a:pPr>
            <a:r>
              <a:rPr lang="fr-FR" sz="2000" b="1" dirty="0" smtClean="0"/>
              <a:t>Le nombre et la typologie des diplômes permettant l’encadrement du sport contre rémunération ne cesse de croître.</a:t>
            </a:r>
          </a:p>
          <a:p>
            <a:pPr marL="0" lvl="0" indent="0" algn="just">
              <a:buNone/>
            </a:pPr>
            <a:endParaRPr lang="fr-FR" sz="2000" b="1" dirty="0" smtClean="0"/>
          </a:p>
          <a:p>
            <a:pPr marL="0" indent="0" algn="just">
              <a:buNone/>
            </a:pPr>
            <a:r>
              <a:rPr lang="fr-FR" sz="2000" b="1" dirty="0" smtClean="0"/>
              <a:t>L’annexe </a:t>
            </a:r>
            <a:r>
              <a:rPr lang="fr-FR" sz="2000" b="1" dirty="0"/>
              <a:t>II-1 </a:t>
            </a:r>
            <a:r>
              <a:rPr lang="fr-FR" sz="2000" b="1" dirty="0" smtClean="0"/>
              <a:t>enregistre </a:t>
            </a:r>
            <a:r>
              <a:rPr lang="fr-FR" sz="2000" b="1" dirty="0"/>
              <a:t>1007 diplômes (dont les droits acquis qui correspondent à des qualifications qui ne sont plus délivrées mais dont les prérogatives subsistent) alors qu’au niveau européen 55 professions ont été </a:t>
            </a:r>
            <a:r>
              <a:rPr lang="fr-FR" sz="2000" b="1" dirty="0" smtClean="0"/>
              <a:t>recensées. </a:t>
            </a:r>
            <a:r>
              <a:rPr lang="fr-FR" sz="2000" b="1" dirty="0"/>
              <a:t>148.450 cartes professionnelles valides au 23 mars 2018</a:t>
            </a:r>
            <a:r>
              <a:rPr lang="fr-FR" sz="2000" b="1" dirty="0" smtClean="0"/>
              <a:t>.</a:t>
            </a:r>
          </a:p>
          <a:p>
            <a:pPr marL="0" indent="0" algn="just">
              <a:buNone/>
            </a:pPr>
            <a:endParaRPr lang="fr-FR" sz="2000" b="1" dirty="0"/>
          </a:p>
          <a:p>
            <a:pPr marL="0" indent="0" algn="just">
              <a:buNone/>
            </a:pPr>
            <a:r>
              <a:rPr lang="fr-FR" sz="2000" b="1" dirty="0" smtClean="0"/>
              <a:t>On note une émergence de nouvelles activités et de nouvelles formes de pratiques (libres, accompagnées par les nouvelles technologies) qui engendre une difficulté croissante d’application de la réglementation en vigueur.</a:t>
            </a:r>
          </a:p>
          <a:p>
            <a:pPr marL="0" indent="0" algn="just">
              <a:buNone/>
            </a:pPr>
            <a:endParaRPr lang="fr-FR" sz="2000" b="1" dirty="0"/>
          </a:p>
          <a:p>
            <a:pPr marL="0" indent="0" algn="just">
              <a:buNone/>
            </a:pPr>
            <a:r>
              <a:rPr lang="fr-FR" sz="2000" b="1" dirty="0" smtClean="0"/>
              <a:t>La réglementation comme obstacle à la libre circulation européenne</a:t>
            </a:r>
          </a:p>
          <a:p>
            <a:pPr marL="0" indent="0">
              <a:buNone/>
            </a:pPr>
            <a:endParaRPr lang="fr-FR" sz="2000" b="1" dirty="0" smtClean="0"/>
          </a:p>
          <a:p>
            <a:pPr marL="0" lvl="0" indent="0">
              <a:buNone/>
            </a:pPr>
            <a:endParaRPr lang="fr-FR" sz="2000" b="1" dirty="0"/>
          </a:p>
          <a:p>
            <a:pPr marL="0" indent="0">
              <a:buNone/>
            </a:pPr>
            <a:endParaRPr lang="fr-FR" sz="2000" b="1" dirty="0"/>
          </a:p>
        </p:txBody>
      </p:sp>
    </p:spTree>
    <p:extLst>
      <p:ext uri="{BB962C8B-B14F-4D97-AF65-F5344CB8AC3E}">
        <p14:creationId xmlns:p14="http://schemas.microsoft.com/office/powerpoint/2010/main" val="15134959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21867" y="0"/>
            <a:ext cx="3522133"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Rectangle 4"/>
          <p:cNvSpPr/>
          <p:nvPr/>
        </p:nvSpPr>
        <p:spPr>
          <a:xfrm>
            <a:off x="0" y="6434667"/>
            <a:ext cx="1354667"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ZoneTexte 7"/>
          <p:cNvSpPr txBox="1"/>
          <p:nvPr/>
        </p:nvSpPr>
        <p:spPr>
          <a:xfrm>
            <a:off x="287867" y="54001"/>
            <a:ext cx="5175126" cy="369332"/>
          </a:xfrm>
          <a:prstGeom prst="rect">
            <a:avLst/>
          </a:prstGeom>
          <a:noFill/>
        </p:spPr>
        <p:txBody>
          <a:bodyPr wrap="square" rtlCol="0">
            <a:spAutoFit/>
          </a:bodyPr>
          <a:lstStyle/>
          <a:p>
            <a:r>
              <a:rPr lang="fr-FR" b="1" dirty="0" smtClean="0">
                <a:solidFill>
                  <a:schemeClr val="tx2">
                    <a:lumMod val="75000"/>
                  </a:schemeClr>
                </a:solidFill>
              </a:rPr>
              <a:t> </a:t>
            </a:r>
            <a:endParaRPr lang="fr-FR" b="1" dirty="0">
              <a:solidFill>
                <a:schemeClr val="tx2">
                  <a:lumMod val="75000"/>
                </a:schemeClr>
              </a:solidFill>
            </a:endParaRPr>
          </a:p>
        </p:txBody>
      </p:sp>
      <p:sp>
        <p:nvSpPr>
          <p:cNvPr id="9" name="Rectangle 8"/>
          <p:cNvSpPr/>
          <p:nvPr/>
        </p:nvSpPr>
        <p:spPr>
          <a:xfrm>
            <a:off x="212389" y="1335201"/>
            <a:ext cx="8474411" cy="923330"/>
          </a:xfrm>
          <a:prstGeom prst="rect">
            <a:avLst/>
          </a:prstGeom>
        </p:spPr>
        <p:txBody>
          <a:bodyPr wrap="square">
            <a:spAutoFit/>
          </a:bodyPr>
          <a:lstStyle/>
          <a:p>
            <a:pPr algn="just"/>
            <a:endParaRPr lang="fr-FR" dirty="0"/>
          </a:p>
          <a:p>
            <a:pPr algn="just"/>
            <a:endParaRPr lang="fr-FR" dirty="0" smtClean="0"/>
          </a:p>
          <a:p>
            <a:pPr algn="just"/>
            <a:endParaRPr lang="fr-FR" dirty="0"/>
          </a:p>
        </p:txBody>
      </p:sp>
      <p:sp>
        <p:nvSpPr>
          <p:cNvPr id="3" name="Espace réservé du pied de page 2"/>
          <p:cNvSpPr>
            <a:spLocks noGrp="1"/>
          </p:cNvSpPr>
          <p:nvPr>
            <p:ph type="ftr" sz="quarter" idx="11"/>
          </p:nvPr>
        </p:nvSpPr>
        <p:spPr>
          <a:xfrm>
            <a:off x="3124200" y="6364909"/>
            <a:ext cx="2895600" cy="365125"/>
          </a:xfrm>
        </p:spPr>
        <p:txBody>
          <a:bodyPr/>
          <a:lstStyle/>
          <a:p>
            <a:endParaRPr lang="fr-FR" dirty="0"/>
          </a:p>
        </p:txBody>
      </p:sp>
      <p:sp>
        <p:nvSpPr>
          <p:cNvPr id="2" name="Espace réservé du numéro de diapositive 1"/>
          <p:cNvSpPr>
            <a:spLocks noGrp="1"/>
          </p:cNvSpPr>
          <p:nvPr>
            <p:ph type="sldNum" sz="quarter" idx="12"/>
          </p:nvPr>
        </p:nvSpPr>
        <p:spPr/>
        <p:txBody>
          <a:bodyPr/>
          <a:lstStyle/>
          <a:p>
            <a:fld id="{0B2CE241-6888-A04E-A9BF-3BA0017BC540}" type="slidenum">
              <a:rPr lang="fr-FR" smtClean="0"/>
              <a:t>13</a:t>
            </a:fld>
            <a:endParaRPr lang="fr-FR" dirty="0"/>
          </a:p>
        </p:txBody>
      </p:sp>
      <p:sp>
        <p:nvSpPr>
          <p:cNvPr id="6" name="Espace réservé du contenu 5"/>
          <p:cNvSpPr>
            <a:spLocks noGrp="1"/>
          </p:cNvSpPr>
          <p:nvPr>
            <p:ph idx="1"/>
          </p:nvPr>
        </p:nvSpPr>
        <p:spPr>
          <a:xfrm>
            <a:off x="287867" y="636104"/>
            <a:ext cx="8536240" cy="5720246"/>
          </a:xfrm>
        </p:spPr>
        <p:txBody>
          <a:bodyPr>
            <a:normAutofit fontScale="32500" lnSpcReduction="20000"/>
          </a:bodyPr>
          <a:lstStyle/>
          <a:p>
            <a:pPr marL="0" indent="0">
              <a:spcAft>
                <a:spcPts val="0"/>
              </a:spcAft>
              <a:buNone/>
            </a:pPr>
            <a:r>
              <a:rPr lang="fr-FR" sz="6400" b="1" dirty="0">
                <a:latin typeface="+mj-lt"/>
                <a:ea typeface="Calibri"/>
                <a:cs typeface="Times New Roman"/>
              </a:rPr>
              <a:t>Le cadre réglementaire soulève deux questions :</a:t>
            </a:r>
          </a:p>
          <a:p>
            <a:pPr marL="0" indent="0">
              <a:spcAft>
                <a:spcPts val="0"/>
              </a:spcAft>
              <a:buNone/>
            </a:pPr>
            <a:endParaRPr lang="fr-FR" sz="6400" dirty="0">
              <a:latin typeface="+mj-lt"/>
              <a:ea typeface="Times New Roman"/>
              <a:cs typeface="Times New Roman"/>
            </a:endParaRPr>
          </a:p>
          <a:p>
            <a:pPr marL="0" lvl="0" indent="0" algn="just">
              <a:lnSpc>
                <a:spcPct val="115000"/>
              </a:lnSpc>
              <a:spcAft>
                <a:spcPts val="1000"/>
              </a:spcAft>
              <a:buNone/>
            </a:pPr>
            <a:r>
              <a:rPr lang="fr-FR" sz="6400" b="1" dirty="0" smtClean="0">
                <a:latin typeface="+mj-lt"/>
                <a:ea typeface="Calibri"/>
                <a:cs typeface="Times New Roman"/>
              </a:rPr>
              <a:t>1/ La </a:t>
            </a:r>
            <a:r>
              <a:rPr lang="fr-FR" sz="6400" b="1" dirty="0">
                <a:latin typeface="+mj-lt"/>
                <a:ea typeface="Calibri"/>
                <a:cs typeface="Times New Roman"/>
              </a:rPr>
              <a:t>définition d’une APS : </a:t>
            </a:r>
            <a:r>
              <a:rPr lang="fr-FR" sz="6400" dirty="0">
                <a:latin typeface="+mj-lt"/>
                <a:ea typeface="Calibri"/>
                <a:cs typeface="Times New Roman"/>
              </a:rPr>
              <a:t>Le seul essai de définition au sein du code du sport repose sur l’article </a:t>
            </a:r>
            <a:r>
              <a:rPr lang="fr-FR" sz="6400" dirty="0" smtClean="0">
                <a:latin typeface="+mj-lt"/>
                <a:ea typeface="Calibri"/>
                <a:cs typeface="Times New Roman"/>
              </a:rPr>
              <a:t>L.100-1 </a:t>
            </a:r>
            <a:r>
              <a:rPr lang="fr-FR" sz="6400" i="1" dirty="0">
                <a:latin typeface="+mj-lt"/>
                <a:ea typeface="Calibri"/>
                <a:cs typeface="Times New Roman"/>
              </a:rPr>
              <a:t>« Les activités physiques et sportives constituent un élément important de l'éducation, de la culture, de l'intégration et de la vie sociale. Elles contribuent notamment à la lutte contre l'échec scolaire et à la réduction des inégalités sociales et culturelles, ainsi qu'à la santé. La promotion et le développement des activités physiques et sportives pour tous, notamment pour les personnes handicapées, sont d'intérêt général. L'égal accès des hommes et des femmes aux activités sportives, sous toutes leurs formes, est d'intérêt général. » </a:t>
            </a:r>
            <a:endParaRPr lang="fr-FR" sz="6400" i="1" dirty="0" smtClean="0">
              <a:latin typeface="+mj-lt"/>
              <a:ea typeface="Calibri"/>
              <a:cs typeface="Times New Roman"/>
            </a:endParaRPr>
          </a:p>
          <a:p>
            <a:pPr marL="0" lvl="0" indent="0" algn="just">
              <a:lnSpc>
                <a:spcPct val="115000"/>
              </a:lnSpc>
              <a:spcAft>
                <a:spcPts val="1000"/>
              </a:spcAft>
              <a:buNone/>
            </a:pPr>
            <a:endParaRPr lang="fr-FR" sz="6400" i="1" dirty="0">
              <a:latin typeface="+mj-lt"/>
              <a:ea typeface="Times New Roman"/>
              <a:cs typeface="Times New Roman"/>
            </a:endParaRPr>
          </a:p>
          <a:p>
            <a:pPr marL="0" lvl="0" indent="0" algn="just">
              <a:lnSpc>
                <a:spcPct val="115000"/>
              </a:lnSpc>
              <a:spcAft>
                <a:spcPts val="1000"/>
              </a:spcAft>
              <a:buNone/>
            </a:pPr>
            <a:r>
              <a:rPr lang="fr-FR" sz="6400" b="1" dirty="0" smtClean="0">
                <a:latin typeface="+mj-lt"/>
                <a:ea typeface="Times New Roman"/>
                <a:cs typeface="Times New Roman"/>
              </a:rPr>
              <a:t>Aujourd’hui c’est l’inscription d’un diplôme à </a:t>
            </a:r>
            <a:r>
              <a:rPr lang="fr-FR" sz="6400" b="1" dirty="0">
                <a:latin typeface="+mj-lt"/>
                <a:ea typeface="Times New Roman"/>
                <a:cs typeface="Times New Roman"/>
              </a:rPr>
              <a:t>l’annexe 2-1 qui </a:t>
            </a:r>
            <a:r>
              <a:rPr lang="fr-FR" sz="6400" b="1" dirty="0" smtClean="0">
                <a:latin typeface="+mj-lt"/>
                <a:ea typeface="Times New Roman"/>
                <a:cs typeface="Times New Roman"/>
              </a:rPr>
              <a:t>réglemente </a:t>
            </a:r>
            <a:r>
              <a:rPr lang="fr-FR" sz="6400" b="1" dirty="0">
                <a:latin typeface="+mj-lt"/>
                <a:ea typeface="Times New Roman"/>
                <a:cs typeface="Times New Roman"/>
              </a:rPr>
              <a:t>une pratique et non son analyse proprement </a:t>
            </a:r>
            <a:r>
              <a:rPr lang="fr-FR" sz="6400" b="1" dirty="0" smtClean="0">
                <a:latin typeface="+mj-lt"/>
                <a:ea typeface="Times New Roman"/>
                <a:cs typeface="Times New Roman"/>
              </a:rPr>
              <a:t>dite,</a:t>
            </a:r>
            <a:endParaRPr lang="fr-FR" sz="6400" dirty="0">
              <a:latin typeface="+mj-lt"/>
              <a:ea typeface="Times New Roman"/>
              <a:cs typeface="Times New Roman"/>
            </a:endParaRPr>
          </a:p>
        </p:txBody>
      </p:sp>
    </p:spTree>
    <p:extLst>
      <p:ext uri="{BB962C8B-B14F-4D97-AF65-F5344CB8AC3E}">
        <p14:creationId xmlns:p14="http://schemas.microsoft.com/office/powerpoint/2010/main" val="11289271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53279"/>
            <a:ext cx="8229600" cy="5516217"/>
          </a:xfrm>
        </p:spPr>
        <p:txBody>
          <a:bodyPr>
            <a:normAutofit fontScale="32500" lnSpcReduction="20000"/>
          </a:bodyPr>
          <a:lstStyle/>
          <a:p>
            <a:pPr marL="400050" lvl="1" indent="0" algn="just">
              <a:lnSpc>
                <a:spcPct val="115000"/>
              </a:lnSpc>
              <a:spcAft>
                <a:spcPts val="1000"/>
              </a:spcAft>
              <a:buNone/>
            </a:pPr>
            <a:r>
              <a:rPr lang="fr-FR" sz="6000" b="1" dirty="0" smtClean="0">
                <a:latin typeface="+mj-lt"/>
                <a:ea typeface="Calibri"/>
                <a:cs typeface="Times New Roman"/>
              </a:rPr>
              <a:t>2/ L’analyse </a:t>
            </a:r>
            <a:r>
              <a:rPr lang="fr-FR" sz="6000" b="1" dirty="0">
                <a:latin typeface="+mj-lt"/>
                <a:ea typeface="Calibri"/>
                <a:cs typeface="Times New Roman"/>
              </a:rPr>
              <a:t>des compétences qui garantit la sécurité des pratiquants :</a:t>
            </a:r>
            <a:r>
              <a:rPr lang="fr-FR" sz="6000" b="1" i="1" dirty="0">
                <a:latin typeface="+mj-lt"/>
                <a:ea typeface="Calibri"/>
                <a:cs typeface="Times New Roman"/>
              </a:rPr>
              <a:t> </a:t>
            </a:r>
            <a:r>
              <a:rPr lang="fr-FR" sz="6000" dirty="0">
                <a:latin typeface="+mj-lt"/>
                <a:ea typeface="Times New Roman"/>
                <a:cs typeface="Times New Roman"/>
              </a:rPr>
              <a:t>L’article L.212-1 précise que les qualifications permettant l’encadrement des activités contre rémunération garantissent la compétence de son titulaire en matière de sécurité des pratiquants et des tiers dans l'activité considérée. </a:t>
            </a:r>
            <a:endParaRPr lang="fr-FR" sz="6000" dirty="0" smtClean="0">
              <a:latin typeface="+mj-lt"/>
              <a:ea typeface="Times New Roman"/>
              <a:cs typeface="Times New Roman"/>
            </a:endParaRPr>
          </a:p>
          <a:p>
            <a:pPr marL="400050" lvl="1" indent="0" algn="just">
              <a:lnSpc>
                <a:spcPct val="115000"/>
              </a:lnSpc>
              <a:spcAft>
                <a:spcPts val="1000"/>
              </a:spcAft>
              <a:buNone/>
            </a:pPr>
            <a:r>
              <a:rPr lang="fr-FR" sz="6000" dirty="0" smtClean="0">
                <a:latin typeface="+mj-lt"/>
                <a:ea typeface="Times New Roman"/>
                <a:cs typeface="Times New Roman"/>
              </a:rPr>
              <a:t>Là </a:t>
            </a:r>
            <a:r>
              <a:rPr lang="fr-FR" sz="6000" dirty="0">
                <a:latin typeface="+mj-lt"/>
                <a:ea typeface="Times New Roman"/>
                <a:cs typeface="Times New Roman"/>
              </a:rPr>
              <a:t>encore, il n’existe aucune liste formalisée de compétences visées ce qui repousse la responsabilité sur les organismes qui créent les certifications et sur l’État qui de manière « intuitive » analyse les qualifications avant leur inscription ou non à l’annexe 2-1.</a:t>
            </a:r>
            <a:endParaRPr lang="fr-FR" sz="6000" dirty="0">
              <a:latin typeface="+mj-lt"/>
              <a:ea typeface="Calibri"/>
              <a:cs typeface="Times New Roman"/>
            </a:endParaRPr>
          </a:p>
          <a:p>
            <a:pPr marL="400050" lvl="1" indent="0" algn="just">
              <a:buNone/>
            </a:pPr>
            <a:endParaRPr lang="fr-FR" sz="6000" b="1" dirty="0">
              <a:latin typeface="+mj-lt"/>
            </a:endParaRPr>
          </a:p>
          <a:p>
            <a:pPr marL="400050" lvl="1" indent="0" algn="just">
              <a:buNone/>
            </a:pPr>
            <a:r>
              <a:rPr lang="fr-FR" sz="6000" b="1" dirty="0">
                <a:latin typeface="+mj-lt"/>
                <a:ea typeface="Times New Roman"/>
                <a:cs typeface="Times New Roman"/>
              </a:rPr>
              <a:t>Aujourd’hui, cette approche reste très insuffisante pour déterminer le caractère réglementé ou non d’une activité. C’est donc d’une manière intuitive qu’il est proposé de réglementer certaines disciplines. Dans certains cas, outre la complexité d’application, ce dispositif réglementaire peut être considéré comme un frein au développement des pratiques et de l’emploi sportif.</a:t>
            </a:r>
          </a:p>
          <a:p>
            <a:pPr marL="0" indent="0">
              <a:buNone/>
            </a:pPr>
            <a:endParaRPr lang="fr-FR" dirty="0">
              <a:latin typeface="+mj-lt"/>
            </a:endParaRPr>
          </a:p>
          <a:p>
            <a:endParaRPr lang="fr-FR" dirty="0">
              <a:latin typeface="+mj-lt"/>
            </a:endParaRPr>
          </a:p>
        </p:txBody>
      </p:sp>
    </p:spTree>
    <p:extLst>
      <p:ext uri="{BB962C8B-B14F-4D97-AF65-F5344CB8AC3E}">
        <p14:creationId xmlns:p14="http://schemas.microsoft.com/office/powerpoint/2010/main" val="4261785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21867" y="0"/>
            <a:ext cx="3522133"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Rectangle 4"/>
          <p:cNvSpPr/>
          <p:nvPr/>
        </p:nvSpPr>
        <p:spPr>
          <a:xfrm>
            <a:off x="0" y="6434667"/>
            <a:ext cx="1354667"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ZoneTexte 7"/>
          <p:cNvSpPr txBox="1"/>
          <p:nvPr/>
        </p:nvSpPr>
        <p:spPr>
          <a:xfrm>
            <a:off x="287867" y="54001"/>
            <a:ext cx="5175126" cy="369332"/>
          </a:xfrm>
          <a:prstGeom prst="rect">
            <a:avLst/>
          </a:prstGeom>
          <a:noFill/>
        </p:spPr>
        <p:txBody>
          <a:bodyPr wrap="square" rtlCol="0">
            <a:spAutoFit/>
          </a:bodyPr>
          <a:lstStyle/>
          <a:p>
            <a:r>
              <a:rPr lang="fr-FR" b="1" dirty="0" smtClean="0">
                <a:solidFill>
                  <a:schemeClr val="tx2">
                    <a:lumMod val="75000"/>
                  </a:schemeClr>
                </a:solidFill>
              </a:rPr>
              <a:t>Constats</a:t>
            </a:r>
            <a:endParaRPr lang="fr-FR" b="1" dirty="0">
              <a:solidFill>
                <a:schemeClr val="tx2">
                  <a:lumMod val="75000"/>
                </a:schemeClr>
              </a:solidFill>
            </a:endParaRPr>
          </a:p>
        </p:txBody>
      </p:sp>
      <p:sp>
        <p:nvSpPr>
          <p:cNvPr id="3" name="Espace réservé du pied de page 2"/>
          <p:cNvSpPr>
            <a:spLocks noGrp="1"/>
          </p:cNvSpPr>
          <p:nvPr>
            <p:ph type="ftr" sz="quarter" idx="11"/>
          </p:nvPr>
        </p:nvSpPr>
        <p:spPr/>
        <p:txBody>
          <a:bodyPr/>
          <a:lstStyle/>
          <a:p>
            <a:endParaRPr lang="fr-FR" dirty="0"/>
          </a:p>
        </p:txBody>
      </p:sp>
      <p:sp>
        <p:nvSpPr>
          <p:cNvPr id="2" name="Espace réservé du numéro de diapositive 1"/>
          <p:cNvSpPr>
            <a:spLocks noGrp="1"/>
          </p:cNvSpPr>
          <p:nvPr>
            <p:ph type="sldNum" sz="quarter" idx="12"/>
          </p:nvPr>
        </p:nvSpPr>
        <p:spPr/>
        <p:txBody>
          <a:bodyPr/>
          <a:lstStyle/>
          <a:p>
            <a:fld id="{0B2CE241-6888-A04E-A9BF-3BA0017BC540}" type="slidenum">
              <a:rPr lang="fr-FR" smtClean="0"/>
              <a:t>15</a:t>
            </a:fld>
            <a:endParaRPr lang="fr-FR"/>
          </a:p>
        </p:txBody>
      </p:sp>
      <p:sp>
        <p:nvSpPr>
          <p:cNvPr id="10" name="Espace réservé du contenu 5"/>
          <p:cNvSpPr txBox="1">
            <a:spLocks/>
          </p:cNvSpPr>
          <p:nvPr/>
        </p:nvSpPr>
        <p:spPr>
          <a:xfrm>
            <a:off x="457200" y="973977"/>
            <a:ext cx="8229600" cy="538237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fr-FR" sz="1800" dirty="0"/>
          </a:p>
        </p:txBody>
      </p:sp>
      <p:sp>
        <p:nvSpPr>
          <p:cNvPr id="7" name="Rectangle 6"/>
          <p:cNvSpPr/>
          <p:nvPr/>
        </p:nvSpPr>
        <p:spPr>
          <a:xfrm>
            <a:off x="287867" y="429902"/>
            <a:ext cx="8398934" cy="5909310"/>
          </a:xfrm>
          <a:prstGeom prst="rect">
            <a:avLst/>
          </a:prstGeom>
        </p:spPr>
        <p:txBody>
          <a:bodyPr wrap="square">
            <a:spAutoFit/>
          </a:bodyPr>
          <a:lstStyle/>
          <a:p>
            <a:r>
              <a:rPr lang="fr-FR" dirty="0"/>
              <a:t> </a:t>
            </a:r>
            <a:endParaRPr lang="fr-FR" sz="2000" dirty="0"/>
          </a:p>
          <a:p>
            <a:pPr lvl="0" algn="just"/>
            <a:r>
              <a:rPr lang="fr-FR" sz="2000" dirty="0"/>
              <a:t>Il n’existe </a:t>
            </a:r>
            <a:r>
              <a:rPr lang="fr-FR" sz="2000" b="1" dirty="0"/>
              <a:t>aucun gradient</a:t>
            </a:r>
            <a:r>
              <a:rPr lang="fr-FR" sz="2000" dirty="0"/>
              <a:t> ou proportionnalité de la réglementation en fonction des disciplines. </a:t>
            </a:r>
            <a:endParaRPr lang="fr-FR" sz="2000" dirty="0" smtClean="0"/>
          </a:p>
          <a:p>
            <a:pPr lvl="0" algn="just"/>
            <a:r>
              <a:rPr lang="fr-FR" sz="2000" dirty="0"/>
              <a:t> </a:t>
            </a:r>
          </a:p>
          <a:p>
            <a:pPr lvl="0" algn="just"/>
            <a:r>
              <a:rPr lang="fr-FR" sz="2000" dirty="0"/>
              <a:t>La </a:t>
            </a:r>
            <a:r>
              <a:rPr lang="fr-FR" sz="2000" b="1" dirty="0"/>
              <a:t>multiplicité des qualifications</a:t>
            </a:r>
            <a:r>
              <a:rPr lang="fr-FR" sz="2000" dirty="0"/>
              <a:t> engendre une fragmentation qui nuit au plein emploi des certifiés. </a:t>
            </a:r>
            <a:endParaRPr lang="fr-FR" sz="2000" dirty="0" smtClean="0"/>
          </a:p>
          <a:p>
            <a:pPr lvl="0" algn="just"/>
            <a:endParaRPr lang="fr-FR" sz="2000" dirty="0" smtClean="0"/>
          </a:p>
          <a:p>
            <a:pPr lvl="0" algn="just"/>
            <a:r>
              <a:rPr lang="fr-FR" sz="2000" dirty="0" smtClean="0"/>
              <a:t>Une </a:t>
            </a:r>
            <a:r>
              <a:rPr lang="fr-FR" sz="2000" dirty="0"/>
              <a:t>approche réglementaire qui </a:t>
            </a:r>
            <a:r>
              <a:rPr lang="fr-FR" sz="2000" b="1" dirty="0"/>
              <a:t>sépare l’intervention selon le fait qu’elle </a:t>
            </a:r>
            <a:r>
              <a:rPr lang="fr-FR" sz="2000" b="1" dirty="0" smtClean="0"/>
              <a:t>soit contre rémunération ou bénévole</a:t>
            </a:r>
            <a:r>
              <a:rPr lang="fr-FR" sz="2000" dirty="0" smtClean="0"/>
              <a:t>,</a:t>
            </a:r>
          </a:p>
          <a:p>
            <a:pPr lvl="0" algn="just"/>
            <a:endParaRPr lang="fr-FR" sz="2000" dirty="0"/>
          </a:p>
          <a:p>
            <a:pPr lvl="0" algn="just"/>
            <a:r>
              <a:rPr lang="fr-FR" sz="2000" dirty="0"/>
              <a:t>Une approche réglementaire si « protectionniste » et rigide dans son principe que </a:t>
            </a:r>
            <a:r>
              <a:rPr lang="fr-FR" sz="2000" b="1" dirty="0"/>
              <a:t>des dérogations doivent être prévues, par exemple pour les accueils </a:t>
            </a:r>
            <a:r>
              <a:rPr lang="fr-FR" sz="2000" dirty="0"/>
              <a:t>collectifs de mineurs  </a:t>
            </a:r>
          </a:p>
          <a:p>
            <a:pPr lvl="0" algn="just"/>
            <a:r>
              <a:rPr lang="fr-FR" sz="2000" b="1" dirty="0"/>
              <a:t>Un nombre de qualifications par activité</a:t>
            </a:r>
            <a:r>
              <a:rPr lang="fr-FR" sz="2000" dirty="0"/>
              <a:t> qui n’est parfois que peu en lien </a:t>
            </a:r>
            <a:r>
              <a:rPr lang="fr-FR" sz="2000" dirty="0" smtClean="0"/>
              <a:t>avec </a:t>
            </a:r>
            <a:r>
              <a:rPr lang="fr-FR" sz="2000" dirty="0"/>
              <a:t>la réalité professionnelle </a:t>
            </a:r>
            <a:endParaRPr lang="fr-FR" sz="2000" dirty="0" smtClean="0"/>
          </a:p>
          <a:p>
            <a:pPr lvl="0"/>
            <a:endParaRPr lang="fr-FR" sz="2000" dirty="0" smtClean="0"/>
          </a:p>
          <a:p>
            <a:pPr lvl="0"/>
            <a:r>
              <a:rPr lang="fr-FR" sz="2000" b="1" dirty="0" smtClean="0"/>
              <a:t>Des impacts </a:t>
            </a:r>
            <a:r>
              <a:rPr lang="fr-FR" sz="2000" b="1" dirty="0" smtClean="0">
                <a:solidFill>
                  <a:schemeClr val="accent1"/>
                </a:solidFill>
              </a:rPr>
              <a:t>: </a:t>
            </a:r>
            <a:r>
              <a:rPr lang="fr-FR" sz="2000" dirty="0">
                <a:solidFill>
                  <a:schemeClr val="accent1"/>
                </a:solidFill>
              </a:rPr>
              <a:t>m</a:t>
            </a:r>
            <a:r>
              <a:rPr lang="fr-FR" sz="2000" dirty="0" smtClean="0">
                <a:solidFill>
                  <a:schemeClr val="accent1"/>
                </a:solidFill>
              </a:rPr>
              <a:t>anque de lisibilité, difficulté d’application, peu en cohérence avec les nouvelles formes de pratiques, lourdeur des formations et impacts sur les coûts, régulation induite du marché..</a:t>
            </a:r>
            <a:endParaRPr lang="fr-FR" sz="2000" dirty="0">
              <a:solidFill>
                <a:schemeClr val="accent1"/>
              </a:solidFill>
            </a:endParaRPr>
          </a:p>
        </p:txBody>
      </p:sp>
    </p:spTree>
    <p:extLst>
      <p:ext uri="{BB962C8B-B14F-4D97-AF65-F5344CB8AC3E}">
        <p14:creationId xmlns:p14="http://schemas.microsoft.com/office/powerpoint/2010/main" val="14778611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21867" y="0"/>
            <a:ext cx="3522133"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Rectangle 4"/>
          <p:cNvSpPr/>
          <p:nvPr/>
        </p:nvSpPr>
        <p:spPr>
          <a:xfrm>
            <a:off x="0" y="6434667"/>
            <a:ext cx="1354667"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ZoneTexte 7"/>
          <p:cNvSpPr txBox="1"/>
          <p:nvPr/>
        </p:nvSpPr>
        <p:spPr>
          <a:xfrm>
            <a:off x="287867" y="54001"/>
            <a:ext cx="5175126" cy="369332"/>
          </a:xfrm>
          <a:prstGeom prst="rect">
            <a:avLst/>
          </a:prstGeom>
          <a:noFill/>
        </p:spPr>
        <p:txBody>
          <a:bodyPr wrap="square" rtlCol="0">
            <a:spAutoFit/>
          </a:bodyPr>
          <a:lstStyle/>
          <a:p>
            <a:r>
              <a:rPr lang="fr-FR" b="1" dirty="0" smtClean="0">
                <a:solidFill>
                  <a:schemeClr val="tx2">
                    <a:lumMod val="75000"/>
                  </a:schemeClr>
                </a:solidFill>
              </a:rPr>
              <a:t>Facteurs d’évolution</a:t>
            </a:r>
            <a:endParaRPr lang="fr-FR" b="1" dirty="0">
              <a:solidFill>
                <a:schemeClr val="tx2">
                  <a:lumMod val="75000"/>
                </a:schemeClr>
              </a:solidFill>
            </a:endParaRPr>
          </a:p>
        </p:txBody>
      </p:sp>
      <p:sp>
        <p:nvSpPr>
          <p:cNvPr id="9" name="Rectangle 8"/>
          <p:cNvSpPr/>
          <p:nvPr/>
        </p:nvSpPr>
        <p:spPr>
          <a:xfrm>
            <a:off x="212389" y="1335201"/>
            <a:ext cx="8474411" cy="923330"/>
          </a:xfrm>
          <a:prstGeom prst="rect">
            <a:avLst/>
          </a:prstGeom>
        </p:spPr>
        <p:txBody>
          <a:bodyPr wrap="square">
            <a:spAutoFit/>
          </a:bodyPr>
          <a:lstStyle/>
          <a:p>
            <a:pPr algn="just"/>
            <a:endParaRPr lang="fr-FR" dirty="0"/>
          </a:p>
          <a:p>
            <a:pPr algn="just"/>
            <a:endParaRPr lang="fr-FR" dirty="0" smtClean="0"/>
          </a:p>
          <a:p>
            <a:pPr algn="just"/>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2" name="Espace réservé du numéro de diapositive 1"/>
          <p:cNvSpPr>
            <a:spLocks noGrp="1"/>
          </p:cNvSpPr>
          <p:nvPr>
            <p:ph type="sldNum" sz="quarter" idx="12"/>
          </p:nvPr>
        </p:nvSpPr>
        <p:spPr/>
        <p:txBody>
          <a:bodyPr/>
          <a:lstStyle/>
          <a:p>
            <a:fld id="{0B2CE241-6888-A04E-A9BF-3BA0017BC540}" type="slidenum">
              <a:rPr lang="fr-FR" smtClean="0"/>
              <a:t>16</a:t>
            </a:fld>
            <a:endParaRPr lang="fr-FR"/>
          </a:p>
        </p:txBody>
      </p:sp>
      <p:sp>
        <p:nvSpPr>
          <p:cNvPr id="6" name="Espace réservé du contenu 5"/>
          <p:cNvSpPr>
            <a:spLocks noGrp="1"/>
          </p:cNvSpPr>
          <p:nvPr>
            <p:ph idx="1"/>
          </p:nvPr>
        </p:nvSpPr>
        <p:spPr>
          <a:xfrm>
            <a:off x="457200" y="848138"/>
            <a:ext cx="8229600" cy="5261113"/>
          </a:xfrm>
        </p:spPr>
        <p:txBody>
          <a:bodyPr>
            <a:normAutofit fontScale="32500" lnSpcReduction="20000"/>
          </a:bodyPr>
          <a:lstStyle/>
          <a:p>
            <a:pPr marL="0" lvl="0" indent="0">
              <a:buNone/>
            </a:pPr>
            <a:r>
              <a:rPr lang="fr-FR" sz="6400" b="1" dirty="0"/>
              <a:t>Une précision de l’intervention de l’État : </a:t>
            </a:r>
            <a:endParaRPr lang="fr-FR" sz="6400" dirty="0"/>
          </a:p>
          <a:p>
            <a:pPr algn="just"/>
            <a:r>
              <a:rPr lang="fr-FR" sz="6400" b="1" i="1" dirty="0"/>
              <a:t>Les fondements : </a:t>
            </a:r>
            <a:r>
              <a:rPr lang="fr-FR" sz="6400" b="1" i="1" dirty="0" smtClean="0"/>
              <a:t>sécurité </a:t>
            </a:r>
            <a:r>
              <a:rPr lang="fr-FR" sz="6400" b="1" i="1" dirty="0"/>
              <a:t>des pratiquants </a:t>
            </a:r>
            <a:endParaRPr lang="fr-FR" sz="6400" b="1" i="1" dirty="0" smtClean="0"/>
          </a:p>
          <a:p>
            <a:pPr marL="0" indent="0" algn="just">
              <a:buNone/>
            </a:pPr>
            <a:r>
              <a:rPr lang="fr-FR" sz="6400" dirty="0" smtClean="0"/>
              <a:t>les </a:t>
            </a:r>
            <a:r>
              <a:rPr lang="fr-FR" sz="6400" dirty="0"/>
              <a:t>objectifs généraux en matière qualitative et d’employabilité relèvent d’autres approches que réglementaires</a:t>
            </a:r>
            <a:r>
              <a:rPr lang="fr-FR" sz="6400" dirty="0" smtClean="0"/>
              <a:t>.</a:t>
            </a:r>
          </a:p>
          <a:p>
            <a:pPr marL="0" indent="0" algn="just">
              <a:buNone/>
            </a:pPr>
            <a:endParaRPr lang="fr-FR" sz="6400" dirty="0"/>
          </a:p>
          <a:p>
            <a:pPr algn="just"/>
            <a:r>
              <a:rPr lang="fr-FR" sz="6400" b="1" i="1" dirty="0"/>
              <a:t>Le périmètre </a:t>
            </a:r>
            <a:r>
              <a:rPr lang="fr-FR" sz="6400" i="1" dirty="0"/>
              <a:t> </a:t>
            </a:r>
            <a:r>
              <a:rPr lang="fr-FR" sz="6400" i="1" dirty="0" smtClean="0"/>
              <a:t>: </a:t>
            </a:r>
            <a:r>
              <a:rPr lang="fr-FR" sz="6400" b="1" i="1" dirty="0"/>
              <a:t>l</a:t>
            </a:r>
            <a:r>
              <a:rPr lang="fr-FR" sz="6400" b="1" i="1" dirty="0" smtClean="0"/>
              <a:t>es activités, les publics</a:t>
            </a:r>
            <a:r>
              <a:rPr lang="fr-FR" sz="6400" i="1" dirty="0"/>
              <a:t> </a:t>
            </a:r>
            <a:r>
              <a:rPr lang="fr-FR" sz="6400" i="1" dirty="0" smtClean="0"/>
              <a:t>et </a:t>
            </a:r>
            <a:r>
              <a:rPr lang="fr-FR" sz="6400" b="1" i="1" dirty="0"/>
              <a:t>l</a:t>
            </a:r>
            <a:r>
              <a:rPr lang="fr-FR" sz="6400" b="1" i="1" dirty="0" smtClean="0"/>
              <a:t>es intervenants.</a:t>
            </a:r>
            <a:endParaRPr lang="fr-FR" sz="6400" i="1" dirty="0"/>
          </a:p>
          <a:p>
            <a:pPr marL="0" indent="0">
              <a:buNone/>
            </a:pPr>
            <a:r>
              <a:rPr lang="fr-FR" sz="6400" b="1" dirty="0"/>
              <a:t> </a:t>
            </a:r>
            <a:endParaRPr lang="fr-FR" sz="6400" dirty="0"/>
          </a:p>
          <a:p>
            <a:pPr marL="0" lvl="0" indent="0" algn="just">
              <a:buNone/>
            </a:pPr>
            <a:r>
              <a:rPr lang="fr-FR" sz="6400" b="1" dirty="0"/>
              <a:t>Une meilleure appréhension de la compétence « sécurité </a:t>
            </a:r>
            <a:r>
              <a:rPr lang="fr-FR" sz="6400" b="1" dirty="0" smtClean="0"/>
              <a:t>» </a:t>
            </a:r>
            <a:r>
              <a:rPr lang="fr-FR" sz="6400" dirty="0" smtClean="0"/>
              <a:t>.</a:t>
            </a:r>
            <a:endParaRPr lang="fr-FR" sz="6400" dirty="0"/>
          </a:p>
          <a:p>
            <a:pPr marL="0" indent="0">
              <a:buNone/>
            </a:pPr>
            <a:r>
              <a:rPr lang="fr-FR" sz="6400" b="1" dirty="0"/>
              <a:t> </a:t>
            </a:r>
            <a:endParaRPr lang="fr-FR" sz="6400" dirty="0"/>
          </a:p>
          <a:p>
            <a:pPr marL="0" lvl="0" indent="0" algn="just">
              <a:buNone/>
            </a:pPr>
            <a:r>
              <a:rPr lang="fr-FR" sz="6400" b="1" dirty="0"/>
              <a:t>Un travail sur la lisibilité : </a:t>
            </a:r>
            <a:r>
              <a:rPr lang="fr-FR" sz="6400" b="1" dirty="0" smtClean="0"/>
              <a:t> une </a:t>
            </a:r>
            <a:r>
              <a:rPr lang="fr-FR" sz="6400" b="1" dirty="0"/>
              <a:t>approche par activité voire par </a:t>
            </a:r>
            <a:r>
              <a:rPr lang="fr-FR" sz="6400" b="1" dirty="0" smtClean="0"/>
              <a:t>métiers.</a:t>
            </a:r>
            <a:endParaRPr lang="fr-FR" sz="6400" dirty="0"/>
          </a:p>
          <a:p>
            <a:pPr marL="0" lvl="0" indent="0">
              <a:buNone/>
            </a:pPr>
            <a:r>
              <a:rPr lang="fr-FR" sz="6400" b="1" dirty="0"/>
              <a:t> </a:t>
            </a:r>
            <a:endParaRPr lang="fr-FR" sz="6400" dirty="0"/>
          </a:p>
          <a:p>
            <a:pPr marL="0" indent="0">
              <a:buNone/>
            </a:pPr>
            <a:r>
              <a:rPr lang="fr-FR" sz="6400" b="1" dirty="0" smtClean="0"/>
              <a:t> </a:t>
            </a:r>
            <a:r>
              <a:rPr lang="fr-FR" sz="6400" b="1" dirty="0"/>
              <a:t>Un travail même sur l’organisation </a:t>
            </a:r>
            <a:r>
              <a:rPr lang="fr-FR" sz="6400" b="1" dirty="0" smtClean="0"/>
              <a:t>des acteurs de </a:t>
            </a:r>
            <a:r>
              <a:rPr lang="fr-FR" sz="6400" b="1" dirty="0"/>
              <a:t>la </a:t>
            </a:r>
            <a:r>
              <a:rPr lang="fr-FR" sz="6400" b="1" dirty="0" smtClean="0"/>
              <a:t>formation : qui fait quoi? </a:t>
            </a:r>
            <a:endParaRPr lang="fr-FR" sz="6400" dirty="0"/>
          </a:p>
          <a:p>
            <a:pPr marL="0" indent="0">
              <a:buNone/>
            </a:pPr>
            <a:endParaRPr lang="fr-FR" dirty="0" smtClean="0"/>
          </a:p>
          <a:p>
            <a:pPr marL="0" indent="0">
              <a:buNone/>
            </a:pPr>
            <a:endParaRPr lang="fr-FR" dirty="0"/>
          </a:p>
        </p:txBody>
      </p:sp>
      <p:sp>
        <p:nvSpPr>
          <p:cNvPr id="10" name="Espace réservé du contenu 5"/>
          <p:cNvSpPr txBox="1">
            <a:spLocks/>
          </p:cNvSpPr>
          <p:nvPr/>
        </p:nvSpPr>
        <p:spPr>
          <a:xfrm>
            <a:off x="457200" y="973977"/>
            <a:ext cx="8229600" cy="538237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fr-FR" sz="1800" dirty="0"/>
          </a:p>
        </p:txBody>
      </p:sp>
    </p:spTree>
    <p:extLst>
      <p:ext uri="{BB962C8B-B14F-4D97-AF65-F5344CB8AC3E}">
        <p14:creationId xmlns:p14="http://schemas.microsoft.com/office/powerpoint/2010/main" val="29576733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21867" y="0"/>
            <a:ext cx="3522133"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Rectangle 4"/>
          <p:cNvSpPr/>
          <p:nvPr/>
        </p:nvSpPr>
        <p:spPr>
          <a:xfrm>
            <a:off x="0" y="6434667"/>
            <a:ext cx="1354667"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ZoneTexte 7"/>
          <p:cNvSpPr txBox="1"/>
          <p:nvPr/>
        </p:nvSpPr>
        <p:spPr>
          <a:xfrm>
            <a:off x="287867" y="54001"/>
            <a:ext cx="5175126" cy="369332"/>
          </a:xfrm>
          <a:prstGeom prst="rect">
            <a:avLst/>
          </a:prstGeom>
          <a:noFill/>
        </p:spPr>
        <p:txBody>
          <a:bodyPr wrap="square" rtlCol="0">
            <a:spAutoFit/>
          </a:bodyPr>
          <a:lstStyle/>
          <a:p>
            <a:r>
              <a:rPr lang="fr-FR" b="1" dirty="0" smtClean="0">
                <a:solidFill>
                  <a:schemeClr val="tx2">
                    <a:lumMod val="75000"/>
                  </a:schemeClr>
                </a:solidFill>
              </a:rPr>
              <a:t>3 scénarii </a:t>
            </a:r>
            <a:endParaRPr lang="fr-FR" b="1" dirty="0">
              <a:solidFill>
                <a:schemeClr val="tx2">
                  <a:lumMod val="75000"/>
                </a:schemeClr>
              </a:solidFill>
            </a:endParaRPr>
          </a:p>
        </p:txBody>
      </p:sp>
      <p:sp>
        <p:nvSpPr>
          <p:cNvPr id="9" name="Rectangle 8"/>
          <p:cNvSpPr/>
          <p:nvPr/>
        </p:nvSpPr>
        <p:spPr>
          <a:xfrm>
            <a:off x="212389" y="1335201"/>
            <a:ext cx="8474411" cy="923330"/>
          </a:xfrm>
          <a:prstGeom prst="rect">
            <a:avLst/>
          </a:prstGeom>
        </p:spPr>
        <p:txBody>
          <a:bodyPr wrap="square">
            <a:spAutoFit/>
          </a:bodyPr>
          <a:lstStyle/>
          <a:p>
            <a:pPr algn="just"/>
            <a:endParaRPr lang="fr-FR" dirty="0"/>
          </a:p>
          <a:p>
            <a:pPr algn="just"/>
            <a:endParaRPr lang="fr-FR" dirty="0" smtClean="0"/>
          </a:p>
          <a:p>
            <a:pPr algn="just"/>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2" name="Espace réservé du numéro de diapositive 1"/>
          <p:cNvSpPr>
            <a:spLocks noGrp="1"/>
          </p:cNvSpPr>
          <p:nvPr>
            <p:ph type="sldNum" sz="quarter" idx="12"/>
          </p:nvPr>
        </p:nvSpPr>
        <p:spPr/>
        <p:txBody>
          <a:bodyPr/>
          <a:lstStyle/>
          <a:p>
            <a:fld id="{0B2CE241-6888-A04E-A9BF-3BA0017BC540}" type="slidenum">
              <a:rPr lang="fr-FR" smtClean="0"/>
              <a:t>17</a:t>
            </a:fld>
            <a:endParaRPr lang="fr-FR"/>
          </a:p>
        </p:txBody>
      </p:sp>
      <p:sp>
        <p:nvSpPr>
          <p:cNvPr id="10" name="Espace réservé du contenu 5"/>
          <p:cNvSpPr txBox="1">
            <a:spLocks/>
          </p:cNvSpPr>
          <p:nvPr/>
        </p:nvSpPr>
        <p:spPr>
          <a:xfrm>
            <a:off x="457200" y="973977"/>
            <a:ext cx="8229600" cy="538237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fr-FR" sz="1800" dirty="0"/>
          </a:p>
        </p:txBody>
      </p:sp>
      <p:graphicFrame>
        <p:nvGraphicFramePr>
          <p:cNvPr id="11" name="Tableau 10"/>
          <p:cNvGraphicFramePr>
            <a:graphicFrameLocks noGrp="1"/>
          </p:cNvGraphicFramePr>
          <p:nvPr>
            <p:extLst>
              <p:ext uri="{D42A27DB-BD31-4B8C-83A1-F6EECF244321}">
                <p14:modId xmlns:p14="http://schemas.microsoft.com/office/powerpoint/2010/main" val="651444794"/>
              </p:ext>
            </p:extLst>
          </p:nvPr>
        </p:nvGraphicFramePr>
        <p:xfrm>
          <a:off x="212391" y="973979"/>
          <a:ext cx="8474409" cy="5170386"/>
        </p:xfrm>
        <a:graphic>
          <a:graphicData uri="http://schemas.openxmlformats.org/drawingml/2006/table">
            <a:tbl>
              <a:tblPr firstRow="1" firstCol="1" bandRow="1"/>
              <a:tblGrid>
                <a:gridCol w="2117913"/>
                <a:gridCol w="2118832"/>
                <a:gridCol w="2118832"/>
                <a:gridCol w="2118832"/>
              </a:tblGrid>
              <a:tr h="256764">
                <a:tc>
                  <a:txBody>
                    <a:bodyPr/>
                    <a:lstStyle/>
                    <a:p>
                      <a:pPr algn="ctr">
                        <a:spcAft>
                          <a:spcPts val="0"/>
                        </a:spcAft>
                      </a:pPr>
                      <a:r>
                        <a:rPr lang="fr-FR" sz="1200" b="1" i="1" dirty="0">
                          <a:effectLst/>
                          <a:latin typeface="Times New Roman"/>
                          <a:ea typeface="Times New Roman"/>
                          <a:cs typeface="Times New Roman"/>
                        </a:rPr>
                        <a:t> </a:t>
                      </a:r>
                      <a:endParaRPr lang="fr-FR" sz="1200" dirty="0">
                        <a:effectLst/>
                        <a:latin typeface="New York"/>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40">
                      <a:fgClr>
                        <a:srgbClr val="70AD47"/>
                      </a:fgClr>
                      <a:bgClr>
                        <a:srgbClr val="C9DCC0"/>
                      </a:bgClr>
                    </a:pattFill>
                  </a:tcPr>
                </a:tc>
                <a:tc>
                  <a:txBody>
                    <a:bodyPr/>
                    <a:lstStyle/>
                    <a:p>
                      <a:pPr algn="ctr">
                        <a:spcAft>
                          <a:spcPts val="0"/>
                        </a:spcAft>
                      </a:pPr>
                      <a:r>
                        <a:rPr lang="fr-FR" sz="1200" b="1" i="1">
                          <a:effectLst/>
                          <a:latin typeface="Times New Roman"/>
                          <a:ea typeface="Times New Roman"/>
                          <a:cs typeface="Times New Roman"/>
                        </a:rPr>
                        <a:t>Scénario 1</a:t>
                      </a:r>
                      <a:endParaRPr lang="fr-FR" sz="1200">
                        <a:effectLst/>
                        <a:latin typeface="New York"/>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40">
                      <a:fgClr>
                        <a:srgbClr val="70AD47"/>
                      </a:fgClr>
                      <a:bgClr>
                        <a:srgbClr val="C9DCC0"/>
                      </a:bgClr>
                    </a:pattFill>
                  </a:tcPr>
                </a:tc>
                <a:tc>
                  <a:txBody>
                    <a:bodyPr/>
                    <a:lstStyle/>
                    <a:p>
                      <a:pPr algn="ctr">
                        <a:spcAft>
                          <a:spcPts val="0"/>
                        </a:spcAft>
                      </a:pPr>
                      <a:r>
                        <a:rPr lang="fr-FR" sz="1200" b="1" i="1">
                          <a:effectLst/>
                          <a:latin typeface="Times New Roman"/>
                          <a:ea typeface="Times New Roman"/>
                          <a:cs typeface="Times New Roman"/>
                        </a:rPr>
                        <a:t>Scénario 2</a:t>
                      </a:r>
                      <a:endParaRPr lang="fr-FR" sz="1200">
                        <a:effectLst/>
                        <a:latin typeface="New York"/>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40">
                      <a:fgClr>
                        <a:srgbClr val="70AD47"/>
                      </a:fgClr>
                      <a:bgClr>
                        <a:srgbClr val="C9DCC0"/>
                      </a:bgClr>
                    </a:pattFill>
                  </a:tcPr>
                </a:tc>
                <a:tc>
                  <a:txBody>
                    <a:bodyPr/>
                    <a:lstStyle/>
                    <a:p>
                      <a:pPr algn="ctr">
                        <a:spcAft>
                          <a:spcPts val="0"/>
                        </a:spcAft>
                      </a:pPr>
                      <a:r>
                        <a:rPr lang="fr-FR" sz="1200" b="1" i="1">
                          <a:effectLst/>
                          <a:latin typeface="Times New Roman"/>
                          <a:ea typeface="Times New Roman"/>
                          <a:cs typeface="Times New Roman"/>
                        </a:rPr>
                        <a:t>Scénario 3</a:t>
                      </a:r>
                      <a:endParaRPr lang="fr-FR" sz="1200">
                        <a:effectLst/>
                        <a:latin typeface="New York"/>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40">
                      <a:fgClr>
                        <a:srgbClr val="70AD47"/>
                      </a:fgClr>
                      <a:bgClr>
                        <a:srgbClr val="C9DCC0"/>
                      </a:bgClr>
                    </a:pattFill>
                  </a:tcPr>
                </a:tc>
              </a:tr>
              <a:tr h="256764">
                <a:tc>
                  <a:txBody>
                    <a:bodyPr/>
                    <a:lstStyle/>
                    <a:p>
                      <a:pPr algn="ctr">
                        <a:spcAft>
                          <a:spcPts val="0"/>
                        </a:spcAft>
                      </a:pPr>
                      <a:r>
                        <a:rPr lang="fr-FR" sz="1200" b="1" i="1" dirty="0">
                          <a:effectLst/>
                          <a:latin typeface="Times New Roman"/>
                          <a:ea typeface="Times New Roman"/>
                          <a:cs typeface="Times New Roman"/>
                        </a:rPr>
                        <a:t>Ambition</a:t>
                      </a:r>
                      <a:endParaRPr lang="fr-FR" sz="1200" dirty="0">
                        <a:effectLst/>
                        <a:latin typeface="New York"/>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40">
                      <a:fgClr>
                        <a:srgbClr val="70AD47"/>
                      </a:fgClr>
                      <a:bgClr>
                        <a:srgbClr val="C9DCC0"/>
                      </a:bgClr>
                    </a:pattFill>
                  </a:tcPr>
                </a:tc>
                <a:tc>
                  <a:txBody>
                    <a:bodyPr/>
                    <a:lstStyle/>
                    <a:p>
                      <a:pPr algn="ctr">
                        <a:spcAft>
                          <a:spcPts val="0"/>
                        </a:spcAft>
                      </a:pPr>
                      <a:r>
                        <a:rPr lang="fr-FR" sz="1200" b="1" i="1" dirty="0">
                          <a:effectLst/>
                          <a:latin typeface="Times New Roman"/>
                          <a:ea typeface="Times New Roman"/>
                          <a:cs typeface="Times New Roman"/>
                        </a:rPr>
                        <a:t>++</a:t>
                      </a:r>
                      <a:endParaRPr lang="fr-FR" sz="1200" dirty="0">
                        <a:effectLst/>
                        <a:latin typeface="New York"/>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40">
                      <a:fgClr>
                        <a:srgbClr val="70AD47"/>
                      </a:fgClr>
                      <a:bgClr>
                        <a:srgbClr val="C9DCC0"/>
                      </a:bgClr>
                    </a:pattFill>
                  </a:tcPr>
                </a:tc>
                <a:tc>
                  <a:txBody>
                    <a:bodyPr/>
                    <a:lstStyle/>
                    <a:p>
                      <a:pPr algn="ctr">
                        <a:spcAft>
                          <a:spcPts val="0"/>
                        </a:spcAft>
                      </a:pPr>
                      <a:r>
                        <a:rPr lang="fr-FR" sz="1200" b="1" i="1" dirty="0">
                          <a:effectLst/>
                          <a:latin typeface="Times New Roman"/>
                          <a:ea typeface="Times New Roman"/>
                          <a:cs typeface="Times New Roman"/>
                        </a:rPr>
                        <a:t>+++</a:t>
                      </a:r>
                      <a:endParaRPr lang="fr-FR" sz="1200" dirty="0">
                        <a:effectLst/>
                        <a:latin typeface="New York"/>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40">
                      <a:fgClr>
                        <a:srgbClr val="70AD47"/>
                      </a:fgClr>
                      <a:bgClr>
                        <a:srgbClr val="C9DCC0"/>
                      </a:bgClr>
                    </a:pattFill>
                  </a:tcPr>
                </a:tc>
                <a:tc>
                  <a:txBody>
                    <a:bodyPr/>
                    <a:lstStyle/>
                    <a:p>
                      <a:pPr algn="ctr">
                        <a:spcAft>
                          <a:spcPts val="0"/>
                        </a:spcAft>
                      </a:pPr>
                      <a:r>
                        <a:rPr lang="fr-FR" sz="1200" b="1" i="1">
                          <a:effectLst/>
                          <a:latin typeface="Times New Roman"/>
                          <a:ea typeface="Times New Roman"/>
                          <a:cs typeface="Times New Roman"/>
                        </a:rPr>
                        <a:t>+++++</a:t>
                      </a:r>
                      <a:endParaRPr lang="fr-FR" sz="1200">
                        <a:effectLst/>
                        <a:latin typeface="New York"/>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40">
                      <a:fgClr>
                        <a:srgbClr val="70AD47"/>
                      </a:fgClr>
                      <a:bgClr>
                        <a:srgbClr val="C9DCC0"/>
                      </a:bgClr>
                    </a:pattFill>
                  </a:tcPr>
                </a:tc>
              </a:tr>
              <a:tr h="256764">
                <a:tc>
                  <a:txBody>
                    <a:bodyPr/>
                    <a:lstStyle/>
                    <a:p>
                      <a:pPr algn="ctr">
                        <a:spcAft>
                          <a:spcPts val="0"/>
                        </a:spcAft>
                      </a:pPr>
                      <a:r>
                        <a:rPr lang="fr-FR" sz="1200" b="1" i="1" dirty="0">
                          <a:effectLst/>
                          <a:latin typeface="Times New Roman"/>
                          <a:ea typeface="Times New Roman"/>
                          <a:cs typeface="Times New Roman"/>
                        </a:rPr>
                        <a:t>Réalisme</a:t>
                      </a:r>
                      <a:endParaRPr lang="fr-FR" sz="1200" dirty="0">
                        <a:effectLst/>
                        <a:latin typeface="New York"/>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40">
                      <a:fgClr>
                        <a:srgbClr val="70AD47"/>
                      </a:fgClr>
                      <a:bgClr>
                        <a:srgbClr val="C9DCC0"/>
                      </a:bgClr>
                    </a:pattFill>
                  </a:tcPr>
                </a:tc>
                <a:tc>
                  <a:txBody>
                    <a:bodyPr/>
                    <a:lstStyle/>
                    <a:p>
                      <a:pPr algn="ctr">
                        <a:spcAft>
                          <a:spcPts val="0"/>
                        </a:spcAft>
                      </a:pPr>
                      <a:r>
                        <a:rPr lang="fr-FR" sz="1200" b="1" i="1" dirty="0">
                          <a:effectLst/>
                          <a:latin typeface="Times New Roman"/>
                          <a:ea typeface="Times New Roman"/>
                          <a:cs typeface="Times New Roman"/>
                        </a:rPr>
                        <a:t>++++++</a:t>
                      </a:r>
                      <a:endParaRPr lang="fr-FR" sz="1200" dirty="0">
                        <a:effectLst/>
                        <a:latin typeface="New York"/>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40">
                      <a:fgClr>
                        <a:srgbClr val="70AD47"/>
                      </a:fgClr>
                      <a:bgClr>
                        <a:srgbClr val="C9DCC0"/>
                      </a:bgClr>
                    </a:pattFill>
                  </a:tcPr>
                </a:tc>
                <a:tc>
                  <a:txBody>
                    <a:bodyPr/>
                    <a:lstStyle/>
                    <a:p>
                      <a:pPr algn="ctr">
                        <a:spcAft>
                          <a:spcPts val="0"/>
                        </a:spcAft>
                      </a:pPr>
                      <a:r>
                        <a:rPr lang="fr-FR" sz="1200" b="1" i="1" dirty="0">
                          <a:effectLst/>
                          <a:latin typeface="Times New Roman"/>
                          <a:ea typeface="Times New Roman"/>
                          <a:cs typeface="Times New Roman"/>
                        </a:rPr>
                        <a:t>+++</a:t>
                      </a:r>
                      <a:endParaRPr lang="fr-FR" sz="1200" dirty="0">
                        <a:effectLst/>
                        <a:latin typeface="New York"/>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40">
                      <a:fgClr>
                        <a:srgbClr val="70AD47"/>
                      </a:fgClr>
                      <a:bgClr>
                        <a:srgbClr val="C9DCC0"/>
                      </a:bgClr>
                    </a:pattFill>
                  </a:tcPr>
                </a:tc>
                <a:tc>
                  <a:txBody>
                    <a:bodyPr/>
                    <a:lstStyle/>
                    <a:p>
                      <a:pPr algn="ctr">
                        <a:spcAft>
                          <a:spcPts val="0"/>
                        </a:spcAft>
                      </a:pPr>
                      <a:r>
                        <a:rPr lang="fr-FR" sz="1200" b="1" i="1" dirty="0">
                          <a:effectLst/>
                          <a:latin typeface="Times New Roman"/>
                          <a:ea typeface="Times New Roman"/>
                          <a:cs typeface="Times New Roman"/>
                        </a:rPr>
                        <a:t>++</a:t>
                      </a:r>
                      <a:endParaRPr lang="fr-FR" sz="1200" dirty="0">
                        <a:effectLst/>
                        <a:latin typeface="New York"/>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40">
                      <a:fgClr>
                        <a:srgbClr val="70AD47"/>
                      </a:fgClr>
                      <a:bgClr>
                        <a:srgbClr val="C9DCC0"/>
                      </a:bgClr>
                    </a:pattFill>
                  </a:tcPr>
                </a:tc>
              </a:tr>
              <a:tr h="513527">
                <a:tc>
                  <a:txBody>
                    <a:bodyPr/>
                    <a:lstStyle/>
                    <a:p>
                      <a:pPr algn="just">
                        <a:spcAft>
                          <a:spcPts val="0"/>
                        </a:spcAft>
                      </a:pPr>
                      <a:r>
                        <a:rPr lang="fr-FR" sz="1200" b="1" i="1">
                          <a:effectLst/>
                          <a:latin typeface="Times New Roman"/>
                          <a:ea typeface="Times New Roman"/>
                          <a:cs typeface="Times New Roman"/>
                        </a:rPr>
                        <a:t>Réécriture de l’annexe 2-1 avec entrée par discipline.</a:t>
                      </a:r>
                      <a:endParaRPr lang="fr-FR" sz="1200">
                        <a:effectLst/>
                        <a:latin typeface="New York"/>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800">
                          <a:effectLst/>
                          <a:latin typeface="Times New Roman"/>
                          <a:ea typeface="Times New Roman"/>
                          <a:cs typeface="Times New Roman"/>
                        </a:rPr>
                        <a:t>X</a:t>
                      </a:r>
                      <a:endParaRPr lang="fr-FR" sz="120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800">
                          <a:effectLst/>
                          <a:latin typeface="Times New Roman"/>
                          <a:ea typeface="Times New Roman"/>
                          <a:cs typeface="Times New Roman"/>
                        </a:rPr>
                        <a:t> </a:t>
                      </a:r>
                      <a:endParaRPr lang="fr-FR" sz="120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BFBFBF"/>
                      </a:fgClr>
                      <a:bgClr>
                        <a:srgbClr val="FBFBFB"/>
                      </a:bgClr>
                    </a:pattFill>
                  </a:tcPr>
                </a:tc>
                <a:tc>
                  <a:txBody>
                    <a:bodyPr/>
                    <a:lstStyle/>
                    <a:p>
                      <a:pPr algn="ctr">
                        <a:spcAft>
                          <a:spcPts val="0"/>
                        </a:spcAft>
                      </a:pPr>
                      <a:r>
                        <a:rPr lang="fr-FR" sz="800">
                          <a:effectLst/>
                          <a:latin typeface="Times New Roman"/>
                          <a:ea typeface="Times New Roman"/>
                          <a:cs typeface="Times New Roman"/>
                        </a:rPr>
                        <a:t> </a:t>
                      </a:r>
                      <a:endParaRPr lang="fr-FR" sz="120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D9D9D9"/>
                      </a:fgClr>
                      <a:bgClr>
                        <a:srgbClr val="FDFDFD"/>
                      </a:bgClr>
                    </a:pattFill>
                  </a:tcPr>
                </a:tc>
              </a:tr>
              <a:tr h="513527">
                <a:tc>
                  <a:txBody>
                    <a:bodyPr/>
                    <a:lstStyle/>
                    <a:p>
                      <a:pPr algn="just">
                        <a:spcAft>
                          <a:spcPts val="0"/>
                        </a:spcAft>
                      </a:pPr>
                      <a:r>
                        <a:rPr lang="fr-FR" sz="1200" b="1" i="1">
                          <a:effectLst/>
                          <a:latin typeface="Times New Roman"/>
                          <a:ea typeface="Times New Roman"/>
                          <a:cs typeface="Times New Roman"/>
                        </a:rPr>
                        <a:t>Suppression des incohérences manifestes.</a:t>
                      </a:r>
                      <a:endParaRPr lang="fr-FR" sz="1200">
                        <a:effectLst/>
                        <a:latin typeface="New York"/>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800">
                          <a:effectLst/>
                          <a:latin typeface="Times New Roman"/>
                          <a:ea typeface="Times New Roman"/>
                          <a:cs typeface="Times New Roman"/>
                        </a:rPr>
                        <a:t>X</a:t>
                      </a:r>
                      <a:endParaRPr lang="fr-FR" sz="120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800">
                          <a:effectLst/>
                          <a:latin typeface="Times New Roman"/>
                          <a:ea typeface="Times New Roman"/>
                          <a:cs typeface="Times New Roman"/>
                        </a:rPr>
                        <a:t> </a:t>
                      </a:r>
                      <a:endParaRPr lang="fr-FR" sz="120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BFBFBF"/>
                      </a:fgClr>
                      <a:bgClr>
                        <a:srgbClr val="FBFBFB"/>
                      </a:bgClr>
                    </a:pattFill>
                  </a:tcPr>
                </a:tc>
                <a:tc>
                  <a:txBody>
                    <a:bodyPr/>
                    <a:lstStyle/>
                    <a:p>
                      <a:pPr algn="ctr">
                        <a:spcAft>
                          <a:spcPts val="0"/>
                        </a:spcAft>
                      </a:pPr>
                      <a:r>
                        <a:rPr lang="fr-FR" sz="800">
                          <a:effectLst/>
                          <a:latin typeface="Times New Roman"/>
                          <a:ea typeface="Times New Roman"/>
                          <a:cs typeface="Times New Roman"/>
                        </a:rPr>
                        <a:t> </a:t>
                      </a:r>
                      <a:endParaRPr lang="fr-FR" sz="120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D9D9D9"/>
                      </a:fgClr>
                      <a:bgClr>
                        <a:srgbClr val="FDFDFD"/>
                      </a:bgClr>
                    </a:pattFill>
                  </a:tcPr>
                </a:tc>
              </a:tr>
              <a:tr h="513527">
                <a:tc>
                  <a:txBody>
                    <a:bodyPr/>
                    <a:lstStyle/>
                    <a:p>
                      <a:pPr algn="just">
                        <a:spcAft>
                          <a:spcPts val="0"/>
                        </a:spcAft>
                      </a:pPr>
                      <a:r>
                        <a:rPr lang="fr-FR" sz="1200" b="1" i="1">
                          <a:effectLst/>
                          <a:latin typeface="Times New Roman"/>
                          <a:ea typeface="Times New Roman"/>
                          <a:cs typeface="Times New Roman"/>
                        </a:rPr>
                        <a:t>Réécriture de l’annexe 2-1 avec une entrée par profession. </a:t>
                      </a:r>
                      <a:endParaRPr lang="fr-FR" sz="1200">
                        <a:effectLst/>
                        <a:latin typeface="New York"/>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800">
                          <a:effectLst/>
                          <a:latin typeface="Times New Roman"/>
                          <a:ea typeface="Times New Roman"/>
                          <a:cs typeface="Times New Roman"/>
                        </a:rPr>
                        <a:t> </a:t>
                      </a:r>
                      <a:endParaRPr lang="fr-FR" sz="120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BFBFBF"/>
                      </a:fgClr>
                      <a:bgClr>
                        <a:srgbClr val="FBFBFB"/>
                      </a:bgClr>
                    </a:pattFill>
                  </a:tcPr>
                </a:tc>
                <a:tc>
                  <a:txBody>
                    <a:bodyPr/>
                    <a:lstStyle/>
                    <a:p>
                      <a:pPr algn="ctr">
                        <a:spcAft>
                          <a:spcPts val="0"/>
                        </a:spcAft>
                      </a:pPr>
                      <a:r>
                        <a:rPr lang="fr-FR" sz="800">
                          <a:effectLst/>
                          <a:latin typeface="Times New Roman"/>
                          <a:ea typeface="Times New Roman"/>
                          <a:cs typeface="Times New Roman"/>
                        </a:rPr>
                        <a:t>X</a:t>
                      </a:r>
                      <a:endParaRPr lang="fr-FR" sz="120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800">
                          <a:effectLst/>
                          <a:latin typeface="Times New Roman"/>
                          <a:ea typeface="Times New Roman"/>
                          <a:cs typeface="Times New Roman"/>
                        </a:rPr>
                        <a:t>X</a:t>
                      </a:r>
                      <a:endParaRPr lang="fr-FR" sz="120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0291">
                <a:tc>
                  <a:txBody>
                    <a:bodyPr/>
                    <a:lstStyle/>
                    <a:p>
                      <a:pPr algn="just">
                        <a:spcAft>
                          <a:spcPts val="0"/>
                        </a:spcAft>
                      </a:pPr>
                      <a:r>
                        <a:rPr lang="fr-FR" sz="1200" b="1" i="1">
                          <a:effectLst/>
                          <a:latin typeface="Times New Roman"/>
                          <a:ea typeface="Times New Roman"/>
                          <a:cs typeface="Times New Roman"/>
                        </a:rPr>
                        <a:t>Critèrisation des activités ou professions justifiant de la profession réglementée.</a:t>
                      </a:r>
                      <a:endParaRPr lang="fr-FR" sz="1200">
                        <a:effectLst/>
                        <a:latin typeface="New York"/>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800">
                          <a:effectLst/>
                          <a:latin typeface="Times New Roman"/>
                          <a:ea typeface="Times New Roman"/>
                          <a:cs typeface="Times New Roman"/>
                        </a:rPr>
                        <a:t> </a:t>
                      </a:r>
                      <a:endParaRPr lang="fr-FR" sz="120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BFBFBF"/>
                      </a:fgClr>
                      <a:bgClr>
                        <a:srgbClr val="FBFBFB"/>
                      </a:bgClr>
                    </a:pattFill>
                  </a:tcPr>
                </a:tc>
                <a:tc>
                  <a:txBody>
                    <a:bodyPr/>
                    <a:lstStyle/>
                    <a:p>
                      <a:pPr algn="ctr">
                        <a:spcAft>
                          <a:spcPts val="0"/>
                        </a:spcAft>
                      </a:pPr>
                      <a:r>
                        <a:rPr lang="fr-FR" sz="800">
                          <a:effectLst/>
                          <a:latin typeface="Times New Roman"/>
                          <a:ea typeface="Times New Roman"/>
                          <a:cs typeface="Times New Roman"/>
                        </a:rPr>
                        <a:t>X</a:t>
                      </a:r>
                      <a:endParaRPr lang="fr-FR" sz="120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800">
                          <a:effectLst/>
                          <a:latin typeface="Times New Roman"/>
                          <a:ea typeface="Times New Roman"/>
                          <a:cs typeface="Times New Roman"/>
                        </a:rPr>
                        <a:t>X</a:t>
                      </a:r>
                      <a:endParaRPr lang="fr-FR" sz="120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527">
                <a:tc>
                  <a:txBody>
                    <a:bodyPr/>
                    <a:lstStyle/>
                    <a:p>
                      <a:pPr algn="just">
                        <a:spcAft>
                          <a:spcPts val="0"/>
                        </a:spcAft>
                      </a:pPr>
                      <a:r>
                        <a:rPr lang="fr-FR" sz="1200" b="1" i="1">
                          <a:effectLst/>
                          <a:latin typeface="Times New Roman"/>
                          <a:ea typeface="Times New Roman"/>
                          <a:cs typeface="Times New Roman"/>
                        </a:rPr>
                        <a:t>Normalisation des compétences qui concourent à la sécurité.</a:t>
                      </a:r>
                      <a:endParaRPr lang="fr-FR" sz="1200">
                        <a:effectLst/>
                        <a:latin typeface="New York"/>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800">
                          <a:effectLst/>
                          <a:latin typeface="Times New Roman"/>
                          <a:ea typeface="Times New Roman"/>
                          <a:cs typeface="Times New Roman"/>
                        </a:rPr>
                        <a:t> </a:t>
                      </a:r>
                      <a:endParaRPr lang="fr-FR" sz="120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BFBFBF"/>
                      </a:fgClr>
                      <a:bgClr>
                        <a:srgbClr val="FBFBFB"/>
                      </a:bgClr>
                    </a:pattFill>
                  </a:tcPr>
                </a:tc>
                <a:tc>
                  <a:txBody>
                    <a:bodyPr/>
                    <a:lstStyle/>
                    <a:p>
                      <a:pPr algn="ctr">
                        <a:spcAft>
                          <a:spcPts val="0"/>
                        </a:spcAft>
                      </a:pPr>
                      <a:r>
                        <a:rPr lang="fr-FR" sz="800">
                          <a:effectLst/>
                          <a:latin typeface="Times New Roman"/>
                          <a:ea typeface="Times New Roman"/>
                          <a:cs typeface="Times New Roman"/>
                        </a:rPr>
                        <a:t>X</a:t>
                      </a:r>
                      <a:endParaRPr lang="fr-FR" sz="120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800">
                          <a:effectLst/>
                          <a:latin typeface="Times New Roman"/>
                          <a:ea typeface="Times New Roman"/>
                          <a:cs typeface="Times New Roman"/>
                        </a:rPr>
                        <a:t>X</a:t>
                      </a:r>
                      <a:endParaRPr lang="fr-FR" sz="120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0291">
                <a:tc>
                  <a:txBody>
                    <a:bodyPr/>
                    <a:lstStyle/>
                    <a:p>
                      <a:pPr algn="just">
                        <a:spcAft>
                          <a:spcPts val="0"/>
                        </a:spcAft>
                      </a:pPr>
                      <a:r>
                        <a:rPr lang="fr-FR" sz="1200" b="1" i="1">
                          <a:effectLst/>
                          <a:latin typeface="Times New Roman"/>
                          <a:ea typeface="Times New Roman"/>
                          <a:cs typeface="Times New Roman"/>
                        </a:rPr>
                        <a:t>Non subsidiarité en matière de </a:t>
                      </a:r>
                      <a:r>
                        <a:rPr lang="fr-FR" sz="1200" b="1" i="1" smtClean="0">
                          <a:effectLst/>
                          <a:latin typeface="Times New Roman"/>
                          <a:ea typeface="Times New Roman"/>
                          <a:cs typeface="Times New Roman"/>
                        </a:rPr>
                        <a:t>formation, </a:t>
                      </a:r>
                      <a:r>
                        <a:rPr lang="fr-FR" sz="1200" b="1" i="1">
                          <a:effectLst/>
                          <a:latin typeface="Times New Roman"/>
                          <a:ea typeface="Times New Roman"/>
                          <a:cs typeface="Times New Roman"/>
                        </a:rPr>
                        <a:t>spécialisations des certificateurs.</a:t>
                      </a:r>
                      <a:endParaRPr lang="fr-FR" sz="1200">
                        <a:effectLst/>
                        <a:latin typeface="New York"/>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800">
                          <a:effectLst/>
                          <a:latin typeface="Times New Roman"/>
                          <a:ea typeface="Times New Roman"/>
                          <a:cs typeface="Times New Roman"/>
                        </a:rPr>
                        <a:t> </a:t>
                      </a:r>
                      <a:endParaRPr lang="fr-FR" sz="120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BFBFBF"/>
                      </a:fgClr>
                      <a:bgClr>
                        <a:srgbClr val="FBFBFB"/>
                      </a:bgClr>
                    </a:pattFill>
                  </a:tcPr>
                </a:tc>
                <a:tc>
                  <a:txBody>
                    <a:bodyPr/>
                    <a:lstStyle/>
                    <a:p>
                      <a:pPr algn="ctr">
                        <a:spcAft>
                          <a:spcPts val="0"/>
                        </a:spcAft>
                      </a:pPr>
                      <a:r>
                        <a:rPr lang="fr-FR" sz="800">
                          <a:effectLst/>
                          <a:latin typeface="Times New Roman"/>
                          <a:ea typeface="Times New Roman"/>
                          <a:cs typeface="Times New Roman"/>
                        </a:rPr>
                        <a:t> </a:t>
                      </a:r>
                      <a:endParaRPr lang="fr-FR" sz="120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BFBFBF"/>
                      </a:fgClr>
                      <a:bgClr>
                        <a:srgbClr val="FBFBFB"/>
                      </a:bgClr>
                    </a:pattFill>
                  </a:tcPr>
                </a:tc>
                <a:tc>
                  <a:txBody>
                    <a:bodyPr/>
                    <a:lstStyle/>
                    <a:p>
                      <a:pPr algn="ctr">
                        <a:spcAft>
                          <a:spcPts val="0"/>
                        </a:spcAft>
                      </a:pPr>
                      <a:r>
                        <a:rPr lang="fr-FR" sz="800">
                          <a:effectLst/>
                          <a:latin typeface="Times New Roman"/>
                          <a:ea typeface="Times New Roman"/>
                          <a:cs typeface="Times New Roman"/>
                        </a:rPr>
                        <a:t>X</a:t>
                      </a:r>
                      <a:endParaRPr lang="fr-FR" sz="120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0291">
                <a:tc>
                  <a:txBody>
                    <a:bodyPr/>
                    <a:lstStyle/>
                    <a:p>
                      <a:pPr algn="just">
                        <a:spcAft>
                          <a:spcPts val="0"/>
                        </a:spcAft>
                      </a:pPr>
                      <a:r>
                        <a:rPr lang="fr-FR" sz="1200" b="1" i="1" dirty="0">
                          <a:effectLst/>
                          <a:latin typeface="Times New Roman"/>
                          <a:ea typeface="Times New Roman"/>
                          <a:cs typeface="Times New Roman"/>
                        </a:rPr>
                        <a:t>Approche réglementée de l’encadrement bénévole pour les activités identifiées.</a:t>
                      </a:r>
                      <a:endParaRPr lang="fr-FR" sz="1200" dirty="0">
                        <a:effectLst/>
                        <a:latin typeface="New York"/>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800">
                          <a:effectLst/>
                          <a:latin typeface="Times New Roman"/>
                          <a:ea typeface="Times New Roman"/>
                          <a:cs typeface="Times New Roman"/>
                        </a:rPr>
                        <a:t> </a:t>
                      </a:r>
                      <a:endParaRPr lang="fr-FR" sz="120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BFBFBF"/>
                      </a:fgClr>
                      <a:bgClr>
                        <a:srgbClr val="FBFBFB"/>
                      </a:bgClr>
                    </a:pattFill>
                  </a:tcPr>
                </a:tc>
                <a:tc>
                  <a:txBody>
                    <a:bodyPr/>
                    <a:lstStyle/>
                    <a:p>
                      <a:pPr algn="ctr">
                        <a:spcAft>
                          <a:spcPts val="0"/>
                        </a:spcAft>
                      </a:pPr>
                      <a:r>
                        <a:rPr lang="fr-FR" sz="800">
                          <a:effectLst/>
                          <a:latin typeface="Times New Roman"/>
                          <a:ea typeface="Times New Roman"/>
                          <a:cs typeface="Times New Roman"/>
                        </a:rPr>
                        <a:t> </a:t>
                      </a:r>
                      <a:endParaRPr lang="fr-FR" sz="120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BFBFBF"/>
                      </a:fgClr>
                      <a:bgClr>
                        <a:srgbClr val="FBFBFB"/>
                      </a:bgClr>
                    </a:pattFill>
                  </a:tcPr>
                </a:tc>
                <a:tc>
                  <a:txBody>
                    <a:bodyPr/>
                    <a:lstStyle/>
                    <a:p>
                      <a:pPr algn="ctr">
                        <a:spcAft>
                          <a:spcPts val="0"/>
                        </a:spcAft>
                      </a:pPr>
                      <a:r>
                        <a:rPr lang="fr-FR" sz="800" dirty="0">
                          <a:effectLst/>
                          <a:latin typeface="Times New Roman"/>
                          <a:ea typeface="Times New Roman"/>
                          <a:cs typeface="Times New Roman"/>
                        </a:rPr>
                        <a:t>X</a:t>
                      </a:r>
                      <a:endParaRPr lang="fr-FR" sz="1200" dirty="0">
                        <a:effectLst/>
                        <a:latin typeface="New York"/>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817238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21867" y="0"/>
            <a:ext cx="3522133"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Rectangle 4"/>
          <p:cNvSpPr/>
          <p:nvPr/>
        </p:nvSpPr>
        <p:spPr>
          <a:xfrm>
            <a:off x="0" y="6434667"/>
            <a:ext cx="1354667"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Rectangle 8"/>
          <p:cNvSpPr/>
          <p:nvPr/>
        </p:nvSpPr>
        <p:spPr>
          <a:xfrm>
            <a:off x="1567354" y="2070784"/>
            <a:ext cx="6233220" cy="3077766"/>
          </a:xfrm>
          <a:prstGeom prst="rect">
            <a:avLst/>
          </a:prstGeom>
        </p:spPr>
        <p:txBody>
          <a:bodyPr wrap="square">
            <a:spAutoFit/>
          </a:bodyPr>
          <a:lstStyle/>
          <a:p>
            <a:pPr algn="just"/>
            <a:endParaRPr lang="fr-FR" sz="3200" dirty="0"/>
          </a:p>
          <a:p>
            <a:pPr algn="just"/>
            <a:endParaRPr lang="fr-FR" dirty="0" smtClean="0"/>
          </a:p>
          <a:p>
            <a:pPr algn="just"/>
            <a:endParaRPr lang="fr-FR" dirty="0"/>
          </a:p>
          <a:p>
            <a:pPr algn="just"/>
            <a:r>
              <a:rPr lang="fr-FR" dirty="0" smtClean="0"/>
              <a:t> </a:t>
            </a:r>
          </a:p>
          <a:p>
            <a:pPr algn="just"/>
            <a:endParaRPr lang="fr-FR" dirty="0"/>
          </a:p>
          <a:p>
            <a:pPr algn="just"/>
            <a:endParaRPr lang="fr-FR" dirty="0"/>
          </a:p>
          <a:p>
            <a:pPr algn="just"/>
            <a:r>
              <a:rPr lang="fr-FR" dirty="0" smtClean="0"/>
              <a:t> </a:t>
            </a:r>
          </a:p>
          <a:p>
            <a:pPr algn="just"/>
            <a:endParaRPr lang="fr-FR" dirty="0"/>
          </a:p>
          <a:p>
            <a:pPr algn="just"/>
            <a:endParaRPr lang="fr-FR" dirty="0" smtClean="0"/>
          </a:p>
          <a:p>
            <a:pPr algn="just"/>
            <a:endParaRPr lang="fr-FR" dirty="0"/>
          </a:p>
        </p:txBody>
      </p:sp>
      <p:sp>
        <p:nvSpPr>
          <p:cNvPr id="2" name="Espace réservé du numéro de diapositive 1"/>
          <p:cNvSpPr>
            <a:spLocks noGrp="1"/>
          </p:cNvSpPr>
          <p:nvPr>
            <p:ph type="sldNum" sz="quarter" idx="12"/>
          </p:nvPr>
        </p:nvSpPr>
        <p:spPr/>
        <p:txBody>
          <a:bodyPr/>
          <a:lstStyle/>
          <a:p>
            <a:fld id="{0B2CE241-6888-A04E-A9BF-3BA0017BC540}" type="slidenum">
              <a:rPr lang="fr-FR" smtClean="0"/>
              <a:t>18</a:t>
            </a:fld>
            <a:endParaRPr lang="fr-FR"/>
          </a:p>
        </p:txBody>
      </p:sp>
      <p:sp>
        <p:nvSpPr>
          <p:cNvPr id="6" name="Rectangle 5"/>
          <p:cNvSpPr/>
          <p:nvPr/>
        </p:nvSpPr>
        <p:spPr>
          <a:xfrm>
            <a:off x="679230" y="592751"/>
            <a:ext cx="8009467" cy="6555641"/>
          </a:xfrm>
          <a:prstGeom prst="rect">
            <a:avLst/>
          </a:prstGeom>
        </p:spPr>
        <p:txBody>
          <a:bodyPr wrap="square">
            <a:spAutoFit/>
          </a:bodyPr>
          <a:lstStyle/>
          <a:p>
            <a:pPr algn="ctr"/>
            <a:r>
              <a:rPr lang="fr-FR" sz="2800" strike="sngStrike" dirty="0" smtClean="0"/>
              <a:t>Proposition de </a:t>
            </a:r>
            <a:endParaRPr lang="fr-FR" sz="2800" strike="sngStrike" dirty="0"/>
          </a:p>
          <a:p>
            <a:pPr algn="ctr"/>
            <a:r>
              <a:rPr lang="fr-FR" sz="2800" b="1" dirty="0" smtClean="0"/>
              <a:t>II.3 Méthode retenue</a:t>
            </a:r>
          </a:p>
          <a:p>
            <a:pPr algn="ctr"/>
            <a:endParaRPr lang="fr-FR" sz="2800" dirty="0" smtClean="0"/>
          </a:p>
          <a:p>
            <a:pPr algn="ctr"/>
            <a:r>
              <a:rPr lang="fr-FR" sz="2800" dirty="0" smtClean="0"/>
              <a:t>Concertation stratégique (</a:t>
            </a:r>
            <a:r>
              <a:rPr lang="fr-FR" sz="2800" strike="sngStrike" dirty="0" smtClean="0"/>
              <a:t>format de la présente réunion : </a:t>
            </a:r>
            <a:r>
              <a:rPr lang="fr-FR" sz="2800" dirty="0" smtClean="0"/>
              <a:t>DS, présidence et vice présidence de la CPNEF, CNOSF, CPSF, ASDTN, AP des DRJSCS, CPDE, DEGESIP)</a:t>
            </a:r>
          </a:p>
          <a:p>
            <a:pPr algn="ctr"/>
            <a:endParaRPr lang="fr-FR" sz="2800" dirty="0"/>
          </a:p>
          <a:p>
            <a:pPr algn="ctr"/>
            <a:r>
              <a:rPr lang="fr-FR" sz="2800" dirty="0" smtClean="0">
                <a:solidFill>
                  <a:schemeClr val="accent1"/>
                </a:solidFill>
              </a:rPr>
              <a:t>Concertation technique (DS, branche professionnelle, CNOSF, CPSF,</a:t>
            </a:r>
          </a:p>
          <a:p>
            <a:pPr algn="ctr"/>
            <a:r>
              <a:rPr lang="fr-FR" sz="2800" dirty="0" smtClean="0">
                <a:solidFill>
                  <a:schemeClr val="accent1"/>
                </a:solidFill>
              </a:rPr>
              <a:t>  + chaque fédération délégataire, affinitaire, syndicats spécifiques, DTN)</a:t>
            </a:r>
          </a:p>
          <a:p>
            <a:pPr algn="ctr"/>
            <a:endParaRPr lang="fr-FR" sz="2800" dirty="0">
              <a:solidFill>
                <a:schemeClr val="accent1"/>
              </a:solidFill>
            </a:endParaRPr>
          </a:p>
          <a:p>
            <a:pPr algn="ctr"/>
            <a:r>
              <a:rPr lang="fr-FR" sz="2800" dirty="0" smtClean="0"/>
              <a:t>Information régulière à chaque réunion de la CPC</a:t>
            </a:r>
          </a:p>
          <a:p>
            <a:pPr algn="ctr"/>
            <a:endParaRPr lang="fr-FR" sz="2800" dirty="0"/>
          </a:p>
        </p:txBody>
      </p:sp>
    </p:spTree>
    <p:extLst>
      <p:ext uri="{BB962C8B-B14F-4D97-AF65-F5344CB8AC3E}">
        <p14:creationId xmlns:p14="http://schemas.microsoft.com/office/powerpoint/2010/main" val="4004568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21867" y="0"/>
            <a:ext cx="3522133"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Rectangle 4"/>
          <p:cNvSpPr/>
          <p:nvPr/>
        </p:nvSpPr>
        <p:spPr>
          <a:xfrm>
            <a:off x="0" y="6434667"/>
            <a:ext cx="1354667"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Rectangle 8"/>
          <p:cNvSpPr/>
          <p:nvPr/>
        </p:nvSpPr>
        <p:spPr>
          <a:xfrm>
            <a:off x="1567354" y="2070784"/>
            <a:ext cx="6233220" cy="3077766"/>
          </a:xfrm>
          <a:prstGeom prst="rect">
            <a:avLst/>
          </a:prstGeom>
        </p:spPr>
        <p:txBody>
          <a:bodyPr wrap="square">
            <a:spAutoFit/>
          </a:bodyPr>
          <a:lstStyle/>
          <a:p>
            <a:pPr algn="just"/>
            <a:endParaRPr lang="fr-FR" sz="3200" dirty="0"/>
          </a:p>
          <a:p>
            <a:pPr algn="just"/>
            <a:endParaRPr lang="fr-FR" dirty="0" smtClean="0"/>
          </a:p>
          <a:p>
            <a:pPr algn="just"/>
            <a:endParaRPr lang="fr-FR" dirty="0"/>
          </a:p>
          <a:p>
            <a:pPr algn="just"/>
            <a:r>
              <a:rPr lang="fr-FR" dirty="0" smtClean="0"/>
              <a:t> </a:t>
            </a:r>
          </a:p>
          <a:p>
            <a:pPr algn="just"/>
            <a:endParaRPr lang="fr-FR" dirty="0"/>
          </a:p>
          <a:p>
            <a:pPr algn="just"/>
            <a:endParaRPr lang="fr-FR" dirty="0"/>
          </a:p>
          <a:p>
            <a:pPr algn="just"/>
            <a:r>
              <a:rPr lang="fr-FR" dirty="0" smtClean="0"/>
              <a:t> </a:t>
            </a:r>
          </a:p>
          <a:p>
            <a:pPr algn="just"/>
            <a:endParaRPr lang="fr-FR" dirty="0"/>
          </a:p>
          <a:p>
            <a:pPr algn="just"/>
            <a:endParaRPr lang="fr-FR" dirty="0" smtClean="0"/>
          </a:p>
          <a:p>
            <a:pPr algn="just"/>
            <a:endParaRPr lang="fr-FR" dirty="0"/>
          </a:p>
        </p:txBody>
      </p:sp>
      <p:sp>
        <p:nvSpPr>
          <p:cNvPr id="2" name="Espace réservé du numéro de diapositive 1"/>
          <p:cNvSpPr>
            <a:spLocks noGrp="1"/>
          </p:cNvSpPr>
          <p:nvPr>
            <p:ph type="sldNum" sz="quarter" idx="12"/>
          </p:nvPr>
        </p:nvSpPr>
        <p:spPr/>
        <p:txBody>
          <a:bodyPr/>
          <a:lstStyle/>
          <a:p>
            <a:fld id="{0B2CE241-6888-A04E-A9BF-3BA0017BC540}" type="slidenum">
              <a:rPr lang="fr-FR" smtClean="0"/>
              <a:t>19</a:t>
            </a:fld>
            <a:endParaRPr lang="fr-FR"/>
          </a:p>
        </p:txBody>
      </p:sp>
      <p:sp>
        <p:nvSpPr>
          <p:cNvPr id="6" name="Rectangle 5"/>
          <p:cNvSpPr/>
          <p:nvPr/>
        </p:nvSpPr>
        <p:spPr>
          <a:xfrm>
            <a:off x="443268" y="606003"/>
            <a:ext cx="8481391" cy="5262979"/>
          </a:xfrm>
          <a:prstGeom prst="rect">
            <a:avLst/>
          </a:prstGeom>
        </p:spPr>
        <p:txBody>
          <a:bodyPr wrap="square">
            <a:spAutoFit/>
          </a:bodyPr>
          <a:lstStyle/>
          <a:p>
            <a:pPr algn="ctr"/>
            <a:endParaRPr lang="fr-FR" sz="2800" dirty="0"/>
          </a:p>
          <a:p>
            <a:pPr algn="ctr"/>
            <a:r>
              <a:rPr lang="fr-FR" sz="2800" strike="sngStrike" dirty="0" smtClean="0"/>
              <a:t>Proposition </a:t>
            </a:r>
            <a:r>
              <a:rPr lang="fr-FR" sz="2800" dirty="0"/>
              <a:t> </a:t>
            </a:r>
            <a:r>
              <a:rPr lang="fr-FR" sz="2800" b="1" dirty="0" smtClean="0"/>
              <a:t>II.4 Echéancier</a:t>
            </a:r>
          </a:p>
          <a:p>
            <a:pPr algn="ctr"/>
            <a:endParaRPr lang="fr-FR" sz="2800" dirty="0"/>
          </a:p>
          <a:p>
            <a:pPr marL="457200" indent="-457200">
              <a:buFontTx/>
              <a:buChar char="-"/>
            </a:pPr>
            <a:r>
              <a:rPr lang="fr-FR" sz="2800" dirty="0" smtClean="0"/>
              <a:t>Lancement stratégique : 5/12/2018</a:t>
            </a:r>
          </a:p>
          <a:p>
            <a:endParaRPr lang="fr-FR" sz="2800" dirty="0" smtClean="0"/>
          </a:p>
          <a:p>
            <a:pPr marL="457200" indent="-457200">
              <a:buFontTx/>
              <a:buChar char="-"/>
            </a:pPr>
            <a:r>
              <a:rPr lang="fr-FR" sz="2800" dirty="0" smtClean="0">
                <a:solidFill>
                  <a:schemeClr val="accent1"/>
                </a:solidFill>
              </a:rPr>
              <a:t>Groupes techniques de concertation : de janvier à juin 2019.</a:t>
            </a:r>
          </a:p>
          <a:p>
            <a:endParaRPr lang="fr-FR" sz="2800" dirty="0" smtClean="0">
              <a:solidFill>
                <a:schemeClr val="accent1"/>
              </a:solidFill>
            </a:endParaRPr>
          </a:p>
          <a:p>
            <a:pPr marL="457200" indent="-457200">
              <a:buFontTx/>
              <a:buChar char="-"/>
            </a:pPr>
            <a:r>
              <a:rPr lang="fr-FR" sz="2800" dirty="0" smtClean="0">
                <a:solidFill>
                  <a:schemeClr val="accent1"/>
                </a:solidFill>
              </a:rPr>
              <a:t>Maquette de « nouvelle annexe II-1 » : juillet 2019.</a:t>
            </a:r>
          </a:p>
          <a:p>
            <a:endParaRPr lang="fr-FR" sz="2800" dirty="0" smtClean="0">
              <a:solidFill>
                <a:schemeClr val="accent1"/>
              </a:solidFill>
            </a:endParaRPr>
          </a:p>
          <a:p>
            <a:r>
              <a:rPr lang="fr-FR" sz="2800" dirty="0" smtClean="0">
                <a:solidFill>
                  <a:schemeClr val="accent1"/>
                </a:solidFill>
              </a:rPr>
              <a:t>-     Proposition de modifications législatives et réglementaires : septembre/octobre 2019.</a:t>
            </a:r>
          </a:p>
        </p:txBody>
      </p:sp>
    </p:spTree>
    <p:extLst>
      <p:ext uri="{BB962C8B-B14F-4D97-AF65-F5344CB8AC3E}">
        <p14:creationId xmlns:p14="http://schemas.microsoft.com/office/powerpoint/2010/main" val="400456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21867" y="0"/>
            <a:ext cx="3522133"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Rectangle 4"/>
          <p:cNvSpPr/>
          <p:nvPr/>
        </p:nvSpPr>
        <p:spPr>
          <a:xfrm>
            <a:off x="0" y="6434667"/>
            <a:ext cx="1354667"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Rectangle 8"/>
          <p:cNvSpPr/>
          <p:nvPr/>
        </p:nvSpPr>
        <p:spPr>
          <a:xfrm>
            <a:off x="1567354" y="2070784"/>
            <a:ext cx="6233220" cy="3077766"/>
          </a:xfrm>
          <a:prstGeom prst="rect">
            <a:avLst/>
          </a:prstGeom>
        </p:spPr>
        <p:txBody>
          <a:bodyPr wrap="square">
            <a:spAutoFit/>
          </a:bodyPr>
          <a:lstStyle/>
          <a:p>
            <a:pPr algn="just"/>
            <a:endParaRPr lang="fr-FR" sz="3200" dirty="0"/>
          </a:p>
          <a:p>
            <a:pPr algn="just"/>
            <a:endParaRPr lang="fr-FR" dirty="0" smtClean="0"/>
          </a:p>
          <a:p>
            <a:pPr algn="just"/>
            <a:endParaRPr lang="fr-FR" dirty="0"/>
          </a:p>
          <a:p>
            <a:pPr algn="just"/>
            <a:r>
              <a:rPr lang="fr-FR" dirty="0" smtClean="0"/>
              <a:t> </a:t>
            </a:r>
          </a:p>
          <a:p>
            <a:pPr algn="just"/>
            <a:endParaRPr lang="fr-FR" dirty="0"/>
          </a:p>
          <a:p>
            <a:pPr algn="just"/>
            <a:endParaRPr lang="fr-FR" dirty="0"/>
          </a:p>
          <a:p>
            <a:pPr algn="just"/>
            <a:r>
              <a:rPr lang="fr-FR" dirty="0" smtClean="0"/>
              <a:t> </a:t>
            </a:r>
          </a:p>
          <a:p>
            <a:pPr algn="just"/>
            <a:endParaRPr lang="fr-FR" dirty="0"/>
          </a:p>
          <a:p>
            <a:pPr algn="just"/>
            <a:endParaRPr lang="fr-FR" dirty="0" smtClean="0"/>
          </a:p>
          <a:p>
            <a:pPr algn="just"/>
            <a:endParaRPr lang="fr-FR" dirty="0"/>
          </a:p>
        </p:txBody>
      </p:sp>
      <p:sp>
        <p:nvSpPr>
          <p:cNvPr id="2" name="Espace réservé du numéro de diapositive 1"/>
          <p:cNvSpPr>
            <a:spLocks noGrp="1"/>
          </p:cNvSpPr>
          <p:nvPr>
            <p:ph type="sldNum" sz="quarter" idx="12"/>
          </p:nvPr>
        </p:nvSpPr>
        <p:spPr/>
        <p:txBody>
          <a:bodyPr/>
          <a:lstStyle/>
          <a:p>
            <a:fld id="{0B2CE241-6888-A04E-A9BF-3BA0017BC540}" type="slidenum">
              <a:rPr lang="fr-FR" smtClean="0"/>
              <a:t>2</a:t>
            </a:fld>
            <a:endParaRPr lang="fr-FR"/>
          </a:p>
        </p:txBody>
      </p:sp>
      <p:sp>
        <p:nvSpPr>
          <p:cNvPr id="6" name="Rectangle 5"/>
          <p:cNvSpPr/>
          <p:nvPr/>
        </p:nvSpPr>
        <p:spPr>
          <a:xfrm>
            <a:off x="496277" y="659013"/>
            <a:ext cx="8375373" cy="5262979"/>
          </a:xfrm>
          <a:prstGeom prst="rect">
            <a:avLst/>
          </a:prstGeom>
        </p:spPr>
        <p:txBody>
          <a:bodyPr wrap="square">
            <a:spAutoFit/>
          </a:bodyPr>
          <a:lstStyle/>
          <a:p>
            <a:pPr algn="ctr"/>
            <a:endParaRPr lang="fr-FR" sz="2800" dirty="0"/>
          </a:p>
          <a:p>
            <a:pPr algn="ctr"/>
            <a:r>
              <a:rPr lang="fr-FR" sz="2800" b="1" dirty="0" smtClean="0"/>
              <a:t>Ordre du jour</a:t>
            </a:r>
          </a:p>
          <a:p>
            <a:pPr algn="ctr"/>
            <a:endParaRPr lang="fr-FR" sz="2800" dirty="0"/>
          </a:p>
          <a:p>
            <a:pPr algn="ctr"/>
            <a:r>
              <a:rPr lang="fr-FR" sz="2800" b="1" dirty="0" smtClean="0"/>
              <a:t>I. Présentation des objectifs de la réunion (W Barry)</a:t>
            </a:r>
          </a:p>
          <a:p>
            <a:pPr algn="ctr"/>
            <a:endParaRPr lang="fr-FR" sz="2800" dirty="0" smtClean="0"/>
          </a:p>
          <a:p>
            <a:pPr algn="ctr"/>
            <a:r>
              <a:rPr lang="fr-FR" sz="2800" b="1" dirty="0" smtClean="0"/>
              <a:t>II. Rappel des constats et orientations (W Barry - Y Renoux)</a:t>
            </a:r>
          </a:p>
          <a:p>
            <a:pPr algn="ctr"/>
            <a:r>
              <a:rPr lang="fr-FR" sz="2800" b="1" i="1" dirty="0" smtClean="0"/>
              <a:t>Echanges </a:t>
            </a:r>
          </a:p>
          <a:p>
            <a:pPr algn="ctr"/>
            <a:endParaRPr lang="fr-FR" sz="2800" dirty="0" smtClean="0"/>
          </a:p>
          <a:p>
            <a:pPr algn="ctr"/>
            <a:r>
              <a:rPr lang="fr-FR" sz="2800" b="1" dirty="0" smtClean="0"/>
              <a:t>III. Grille d’analyse transversale (Y Renoux)</a:t>
            </a:r>
          </a:p>
          <a:p>
            <a:pPr algn="ctr"/>
            <a:r>
              <a:rPr lang="fr-FR" sz="2800" b="1" i="1" dirty="0" smtClean="0"/>
              <a:t>Echanges/travaux</a:t>
            </a:r>
          </a:p>
          <a:p>
            <a:pPr algn="ctr"/>
            <a:endParaRPr lang="fr-FR" sz="2800" dirty="0" smtClean="0"/>
          </a:p>
        </p:txBody>
      </p:sp>
    </p:spTree>
    <p:extLst>
      <p:ext uri="{BB962C8B-B14F-4D97-AF65-F5344CB8AC3E}">
        <p14:creationId xmlns:p14="http://schemas.microsoft.com/office/powerpoint/2010/main" val="4004568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21867" y="0"/>
            <a:ext cx="3522133"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Rectangle 4"/>
          <p:cNvSpPr/>
          <p:nvPr/>
        </p:nvSpPr>
        <p:spPr>
          <a:xfrm>
            <a:off x="0" y="6434667"/>
            <a:ext cx="1354667"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Rectangle 8"/>
          <p:cNvSpPr/>
          <p:nvPr/>
        </p:nvSpPr>
        <p:spPr>
          <a:xfrm>
            <a:off x="1658502" y="2229810"/>
            <a:ext cx="6233220" cy="3077766"/>
          </a:xfrm>
          <a:prstGeom prst="rect">
            <a:avLst/>
          </a:prstGeom>
        </p:spPr>
        <p:txBody>
          <a:bodyPr wrap="square">
            <a:spAutoFit/>
          </a:bodyPr>
          <a:lstStyle/>
          <a:p>
            <a:pPr algn="just"/>
            <a:endParaRPr lang="fr-FR" sz="3200" dirty="0"/>
          </a:p>
          <a:p>
            <a:pPr algn="just"/>
            <a:endParaRPr lang="fr-FR" dirty="0" smtClean="0"/>
          </a:p>
          <a:p>
            <a:pPr algn="just"/>
            <a:endParaRPr lang="fr-FR" dirty="0"/>
          </a:p>
          <a:p>
            <a:pPr algn="just"/>
            <a:r>
              <a:rPr lang="fr-FR" dirty="0" smtClean="0"/>
              <a:t> </a:t>
            </a:r>
          </a:p>
          <a:p>
            <a:pPr algn="just"/>
            <a:endParaRPr lang="fr-FR" dirty="0"/>
          </a:p>
          <a:p>
            <a:pPr algn="just"/>
            <a:endParaRPr lang="fr-FR" dirty="0"/>
          </a:p>
          <a:p>
            <a:pPr algn="just"/>
            <a:r>
              <a:rPr lang="fr-FR" dirty="0" smtClean="0"/>
              <a:t> </a:t>
            </a:r>
          </a:p>
          <a:p>
            <a:pPr algn="just"/>
            <a:endParaRPr lang="fr-FR" dirty="0"/>
          </a:p>
          <a:p>
            <a:pPr algn="just"/>
            <a:endParaRPr lang="fr-FR" dirty="0" smtClean="0"/>
          </a:p>
          <a:p>
            <a:pPr algn="just"/>
            <a:endParaRPr lang="fr-FR" dirty="0"/>
          </a:p>
        </p:txBody>
      </p:sp>
      <p:sp>
        <p:nvSpPr>
          <p:cNvPr id="2" name="Espace réservé du numéro de diapositive 1"/>
          <p:cNvSpPr>
            <a:spLocks noGrp="1"/>
          </p:cNvSpPr>
          <p:nvPr>
            <p:ph type="sldNum" sz="quarter" idx="12"/>
          </p:nvPr>
        </p:nvSpPr>
        <p:spPr/>
        <p:txBody>
          <a:bodyPr/>
          <a:lstStyle/>
          <a:p>
            <a:fld id="{0B2CE241-6888-A04E-A9BF-3BA0017BC540}" type="slidenum">
              <a:rPr lang="fr-FR" smtClean="0"/>
              <a:t>20</a:t>
            </a:fld>
            <a:endParaRPr lang="fr-FR"/>
          </a:p>
        </p:txBody>
      </p:sp>
      <p:sp>
        <p:nvSpPr>
          <p:cNvPr id="6" name="Rectangle 5"/>
          <p:cNvSpPr/>
          <p:nvPr/>
        </p:nvSpPr>
        <p:spPr>
          <a:xfrm>
            <a:off x="443268" y="606003"/>
            <a:ext cx="8481391" cy="10433625"/>
          </a:xfrm>
          <a:prstGeom prst="rect">
            <a:avLst/>
          </a:prstGeom>
        </p:spPr>
        <p:txBody>
          <a:bodyPr wrap="square">
            <a:spAutoFit/>
          </a:bodyPr>
          <a:lstStyle/>
          <a:p>
            <a:pPr algn="ctr"/>
            <a:endParaRPr lang="fr-FR" sz="2800" dirty="0"/>
          </a:p>
          <a:p>
            <a:pPr algn="ctr"/>
            <a:r>
              <a:rPr lang="fr-FR" sz="2800" b="1" dirty="0" smtClean="0"/>
              <a:t>III. Grille d’analyse d’activité</a:t>
            </a:r>
          </a:p>
          <a:p>
            <a:pPr algn="ctr"/>
            <a:endParaRPr lang="fr-FR" sz="2800" b="1" dirty="0"/>
          </a:p>
          <a:p>
            <a:pPr algn="ctr"/>
            <a:r>
              <a:rPr lang="fr-FR" sz="2800" b="1" dirty="0" smtClean="0">
                <a:solidFill>
                  <a:schemeClr val="accent1"/>
                </a:solidFill>
              </a:rPr>
              <a:t>Items transversaux:</a:t>
            </a:r>
          </a:p>
          <a:p>
            <a:pPr algn="ctr"/>
            <a:endParaRPr lang="fr-FR" sz="2800" b="1" dirty="0" smtClean="0">
              <a:solidFill>
                <a:schemeClr val="accent1"/>
              </a:solidFill>
            </a:endParaRPr>
          </a:p>
          <a:p>
            <a:r>
              <a:rPr lang="fr-FR" sz="2800" dirty="0" smtClean="0">
                <a:solidFill>
                  <a:schemeClr val="accent1"/>
                </a:solidFill>
              </a:rPr>
              <a:t>- milieu de pratique</a:t>
            </a:r>
          </a:p>
          <a:p>
            <a:r>
              <a:rPr lang="fr-FR" sz="2800" dirty="0" smtClean="0">
                <a:solidFill>
                  <a:schemeClr val="accent1"/>
                </a:solidFill>
              </a:rPr>
              <a:t>- outils de pratique</a:t>
            </a:r>
          </a:p>
          <a:p>
            <a:r>
              <a:rPr lang="fr-FR" sz="2800" dirty="0" smtClean="0">
                <a:solidFill>
                  <a:schemeClr val="accent1"/>
                </a:solidFill>
              </a:rPr>
              <a:t>- impact physiologique</a:t>
            </a:r>
          </a:p>
          <a:p>
            <a:r>
              <a:rPr lang="fr-FR" sz="2800" dirty="0" smtClean="0">
                <a:solidFill>
                  <a:schemeClr val="accent1"/>
                </a:solidFill>
              </a:rPr>
              <a:t>- accidentologie/traumatologie</a:t>
            </a:r>
          </a:p>
          <a:p>
            <a:r>
              <a:rPr lang="fr-FR" sz="2800" dirty="0" smtClean="0">
                <a:solidFill>
                  <a:schemeClr val="accent1"/>
                </a:solidFill>
              </a:rPr>
              <a:t>-</a:t>
            </a:r>
            <a:r>
              <a:rPr lang="fr-FR" sz="2800" dirty="0">
                <a:solidFill>
                  <a:schemeClr val="accent1"/>
                </a:solidFill>
              </a:rPr>
              <a:t> </a:t>
            </a:r>
            <a:r>
              <a:rPr lang="fr-FR" sz="2800" dirty="0" smtClean="0">
                <a:solidFill>
                  <a:schemeClr val="accent1"/>
                </a:solidFill>
              </a:rPr>
              <a:t>secours rapides/compliqués</a:t>
            </a:r>
          </a:p>
          <a:p>
            <a:r>
              <a:rPr lang="fr-FR" sz="2800" dirty="0" smtClean="0">
                <a:solidFill>
                  <a:schemeClr val="accent1"/>
                </a:solidFill>
              </a:rPr>
              <a:t>- engagement </a:t>
            </a:r>
            <a:r>
              <a:rPr lang="fr-FR" sz="2800" dirty="0">
                <a:solidFill>
                  <a:schemeClr val="accent1"/>
                </a:solidFill>
              </a:rPr>
              <a:t>physique (duels</a:t>
            </a:r>
            <a:r>
              <a:rPr lang="fr-FR" sz="2800" dirty="0" smtClean="0">
                <a:solidFill>
                  <a:schemeClr val="accent1"/>
                </a:solidFill>
              </a:rPr>
              <a:t>)</a:t>
            </a:r>
          </a:p>
          <a:p>
            <a:endParaRPr lang="fr-FR" sz="2800" dirty="0" smtClean="0">
              <a:solidFill>
                <a:schemeClr val="accent1"/>
              </a:solidFill>
            </a:endParaRPr>
          </a:p>
          <a:p>
            <a:pPr marL="457200" indent="-457200">
              <a:buFontTx/>
              <a:buChar char="-"/>
            </a:pPr>
            <a:endParaRPr lang="fr-FR" sz="2800" dirty="0" smtClean="0">
              <a:solidFill>
                <a:schemeClr val="accent1"/>
              </a:solidFill>
            </a:endParaRPr>
          </a:p>
          <a:p>
            <a:pPr algn="ctr"/>
            <a:endParaRPr lang="fr-FR" sz="2800" b="1" dirty="0"/>
          </a:p>
          <a:p>
            <a:pPr algn="ctr"/>
            <a:endParaRPr lang="fr-FR" sz="2800" b="1" dirty="0" smtClean="0"/>
          </a:p>
          <a:p>
            <a:pPr algn="ctr"/>
            <a:endParaRPr lang="fr-FR" sz="2800" b="1" dirty="0"/>
          </a:p>
          <a:p>
            <a:pPr algn="ctr"/>
            <a:endParaRPr lang="fr-FR" sz="2800" b="1" dirty="0" smtClean="0"/>
          </a:p>
          <a:p>
            <a:pPr algn="ctr"/>
            <a:endParaRPr lang="fr-FR" sz="2800" b="1" dirty="0"/>
          </a:p>
          <a:p>
            <a:pPr algn="ctr"/>
            <a:endParaRPr lang="fr-FR" sz="2800" b="1" dirty="0" smtClean="0"/>
          </a:p>
          <a:p>
            <a:pPr algn="ctr"/>
            <a:endParaRPr lang="fr-FR" sz="2800" b="1" dirty="0"/>
          </a:p>
          <a:p>
            <a:pPr algn="ctr"/>
            <a:endParaRPr lang="fr-FR" sz="2800" b="1" dirty="0" smtClean="0"/>
          </a:p>
          <a:p>
            <a:pPr algn="ctr"/>
            <a:endParaRPr lang="fr-FR" sz="2800" b="1" dirty="0"/>
          </a:p>
          <a:p>
            <a:pPr algn="ctr"/>
            <a:endParaRPr lang="fr-FR" sz="2800" b="1" dirty="0" smtClean="0"/>
          </a:p>
          <a:p>
            <a:pPr algn="ctr"/>
            <a:endParaRPr lang="fr-FR" sz="2800" dirty="0"/>
          </a:p>
        </p:txBody>
      </p:sp>
    </p:spTree>
    <p:extLst>
      <p:ext uri="{BB962C8B-B14F-4D97-AF65-F5344CB8AC3E}">
        <p14:creationId xmlns:p14="http://schemas.microsoft.com/office/powerpoint/2010/main" val="1188183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21867" y="0"/>
            <a:ext cx="3522133"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Rectangle 4"/>
          <p:cNvSpPr/>
          <p:nvPr/>
        </p:nvSpPr>
        <p:spPr>
          <a:xfrm>
            <a:off x="0" y="6434667"/>
            <a:ext cx="1354667"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Rectangle 8"/>
          <p:cNvSpPr/>
          <p:nvPr/>
        </p:nvSpPr>
        <p:spPr>
          <a:xfrm>
            <a:off x="1567354" y="2070784"/>
            <a:ext cx="6233220" cy="3077766"/>
          </a:xfrm>
          <a:prstGeom prst="rect">
            <a:avLst/>
          </a:prstGeom>
        </p:spPr>
        <p:txBody>
          <a:bodyPr wrap="square">
            <a:spAutoFit/>
          </a:bodyPr>
          <a:lstStyle/>
          <a:p>
            <a:pPr algn="just"/>
            <a:endParaRPr lang="fr-FR" sz="3200" dirty="0"/>
          </a:p>
          <a:p>
            <a:pPr algn="just"/>
            <a:endParaRPr lang="fr-FR" dirty="0" smtClean="0"/>
          </a:p>
          <a:p>
            <a:pPr algn="just"/>
            <a:endParaRPr lang="fr-FR" dirty="0"/>
          </a:p>
          <a:p>
            <a:pPr algn="just"/>
            <a:r>
              <a:rPr lang="fr-FR" dirty="0" smtClean="0"/>
              <a:t> </a:t>
            </a:r>
          </a:p>
          <a:p>
            <a:pPr algn="just"/>
            <a:endParaRPr lang="fr-FR" dirty="0"/>
          </a:p>
          <a:p>
            <a:pPr algn="just"/>
            <a:endParaRPr lang="fr-FR" dirty="0"/>
          </a:p>
          <a:p>
            <a:pPr algn="just"/>
            <a:r>
              <a:rPr lang="fr-FR" dirty="0" smtClean="0"/>
              <a:t> </a:t>
            </a:r>
          </a:p>
          <a:p>
            <a:pPr algn="just"/>
            <a:endParaRPr lang="fr-FR" dirty="0"/>
          </a:p>
          <a:p>
            <a:pPr algn="just"/>
            <a:endParaRPr lang="fr-FR" dirty="0" smtClean="0"/>
          </a:p>
          <a:p>
            <a:pPr algn="just"/>
            <a:endParaRPr lang="fr-FR" dirty="0"/>
          </a:p>
        </p:txBody>
      </p:sp>
      <p:sp>
        <p:nvSpPr>
          <p:cNvPr id="2" name="Espace réservé du numéro de diapositive 1"/>
          <p:cNvSpPr>
            <a:spLocks noGrp="1"/>
          </p:cNvSpPr>
          <p:nvPr>
            <p:ph type="sldNum" sz="quarter" idx="12"/>
          </p:nvPr>
        </p:nvSpPr>
        <p:spPr/>
        <p:txBody>
          <a:bodyPr/>
          <a:lstStyle/>
          <a:p>
            <a:fld id="{0B2CE241-6888-A04E-A9BF-3BA0017BC540}" type="slidenum">
              <a:rPr lang="fr-FR" smtClean="0"/>
              <a:t>3</a:t>
            </a:fld>
            <a:endParaRPr lang="fr-FR"/>
          </a:p>
        </p:txBody>
      </p:sp>
      <p:sp>
        <p:nvSpPr>
          <p:cNvPr id="6" name="Rectangle 5"/>
          <p:cNvSpPr/>
          <p:nvPr/>
        </p:nvSpPr>
        <p:spPr>
          <a:xfrm>
            <a:off x="496277" y="659013"/>
            <a:ext cx="8375373" cy="5693866"/>
          </a:xfrm>
          <a:prstGeom prst="rect">
            <a:avLst/>
          </a:prstGeom>
        </p:spPr>
        <p:txBody>
          <a:bodyPr wrap="square">
            <a:spAutoFit/>
          </a:bodyPr>
          <a:lstStyle/>
          <a:p>
            <a:pPr algn="ctr"/>
            <a:endParaRPr lang="fr-FR" sz="2800" dirty="0"/>
          </a:p>
          <a:p>
            <a:pPr algn="ctr"/>
            <a:r>
              <a:rPr lang="fr-FR" sz="2800" b="1" dirty="0" smtClean="0"/>
              <a:t>I. Présentation des objectifs de la réunion</a:t>
            </a:r>
          </a:p>
          <a:p>
            <a:pPr algn="ctr"/>
            <a:endParaRPr lang="fr-FR" sz="2800" dirty="0"/>
          </a:p>
          <a:p>
            <a:pPr algn="just"/>
            <a:r>
              <a:rPr lang="fr-FR" sz="2800" dirty="0" smtClean="0"/>
              <a:t>- la </a:t>
            </a:r>
            <a:r>
              <a:rPr lang="fr-FR" sz="2800" dirty="0"/>
              <a:t>« proportionnalité réglementaire » a été évoquée dans le cadre du chantier global relatif à la gouvernance du sport </a:t>
            </a:r>
          </a:p>
          <a:p>
            <a:pPr algn="just"/>
            <a:r>
              <a:rPr lang="fr-FR" sz="2800" dirty="0" smtClean="0"/>
              <a:t>- l’objectif principal est d’améliorer l’employabilité des professionnels de l’encadrement sportif en levant les freins réglementaires tout en conservant des garanties de sécurité </a:t>
            </a:r>
          </a:p>
          <a:p>
            <a:pPr algn="just"/>
            <a:r>
              <a:rPr lang="fr-FR" sz="2800" dirty="0" smtClean="0"/>
              <a:t>- </a:t>
            </a:r>
            <a:r>
              <a:rPr lang="fr-FR" sz="2800" dirty="0"/>
              <a:t>l’Etat doit recentrer son action sur des priorités définies (baisse des moyens, recentrage de son action sur la sécurité) </a:t>
            </a:r>
            <a:endParaRPr lang="fr-FR" sz="2800" dirty="0" smtClean="0"/>
          </a:p>
        </p:txBody>
      </p:sp>
    </p:spTree>
    <p:extLst>
      <p:ext uri="{BB962C8B-B14F-4D97-AF65-F5344CB8AC3E}">
        <p14:creationId xmlns:p14="http://schemas.microsoft.com/office/powerpoint/2010/main" val="31490072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21867" y="0"/>
            <a:ext cx="3522133"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Rectangle 4"/>
          <p:cNvSpPr/>
          <p:nvPr/>
        </p:nvSpPr>
        <p:spPr>
          <a:xfrm>
            <a:off x="0" y="6434667"/>
            <a:ext cx="1354667"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Rectangle 8"/>
          <p:cNvSpPr/>
          <p:nvPr/>
        </p:nvSpPr>
        <p:spPr>
          <a:xfrm>
            <a:off x="1567354" y="2070784"/>
            <a:ext cx="6233220" cy="3077766"/>
          </a:xfrm>
          <a:prstGeom prst="rect">
            <a:avLst/>
          </a:prstGeom>
        </p:spPr>
        <p:txBody>
          <a:bodyPr wrap="square">
            <a:spAutoFit/>
          </a:bodyPr>
          <a:lstStyle/>
          <a:p>
            <a:pPr algn="just"/>
            <a:endParaRPr lang="fr-FR" sz="3200" dirty="0"/>
          </a:p>
          <a:p>
            <a:pPr algn="just"/>
            <a:endParaRPr lang="fr-FR" dirty="0" smtClean="0"/>
          </a:p>
          <a:p>
            <a:pPr algn="just"/>
            <a:endParaRPr lang="fr-FR" dirty="0"/>
          </a:p>
          <a:p>
            <a:pPr algn="just"/>
            <a:r>
              <a:rPr lang="fr-FR" dirty="0" smtClean="0"/>
              <a:t> </a:t>
            </a:r>
          </a:p>
          <a:p>
            <a:pPr algn="just"/>
            <a:endParaRPr lang="fr-FR" dirty="0"/>
          </a:p>
          <a:p>
            <a:pPr algn="just"/>
            <a:endParaRPr lang="fr-FR" dirty="0"/>
          </a:p>
          <a:p>
            <a:pPr algn="just"/>
            <a:r>
              <a:rPr lang="fr-FR" dirty="0" smtClean="0"/>
              <a:t> </a:t>
            </a:r>
          </a:p>
          <a:p>
            <a:pPr algn="just"/>
            <a:endParaRPr lang="fr-FR" dirty="0"/>
          </a:p>
          <a:p>
            <a:pPr algn="just"/>
            <a:endParaRPr lang="fr-FR" dirty="0" smtClean="0"/>
          </a:p>
          <a:p>
            <a:pPr algn="just"/>
            <a:endParaRPr lang="fr-FR" dirty="0"/>
          </a:p>
        </p:txBody>
      </p:sp>
      <p:sp>
        <p:nvSpPr>
          <p:cNvPr id="2" name="Espace réservé du numéro de diapositive 1"/>
          <p:cNvSpPr>
            <a:spLocks noGrp="1"/>
          </p:cNvSpPr>
          <p:nvPr>
            <p:ph type="sldNum" sz="quarter" idx="12"/>
          </p:nvPr>
        </p:nvSpPr>
        <p:spPr/>
        <p:txBody>
          <a:bodyPr/>
          <a:lstStyle/>
          <a:p>
            <a:fld id="{0B2CE241-6888-A04E-A9BF-3BA0017BC540}" type="slidenum">
              <a:rPr lang="fr-FR" smtClean="0"/>
              <a:t>4</a:t>
            </a:fld>
            <a:endParaRPr lang="fr-FR"/>
          </a:p>
        </p:txBody>
      </p:sp>
      <p:sp>
        <p:nvSpPr>
          <p:cNvPr id="6" name="Rectangle 5"/>
          <p:cNvSpPr/>
          <p:nvPr/>
        </p:nvSpPr>
        <p:spPr>
          <a:xfrm>
            <a:off x="496277" y="659013"/>
            <a:ext cx="8375373" cy="4832092"/>
          </a:xfrm>
          <a:prstGeom prst="rect">
            <a:avLst/>
          </a:prstGeom>
        </p:spPr>
        <p:txBody>
          <a:bodyPr wrap="square">
            <a:spAutoFit/>
          </a:bodyPr>
          <a:lstStyle/>
          <a:p>
            <a:pPr algn="ctr"/>
            <a:endParaRPr lang="fr-FR" sz="2800" dirty="0"/>
          </a:p>
          <a:p>
            <a:pPr algn="just"/>
            <a:r>
              <a:rPr lang="fr-FR" sz="2800" dirty="0" smtClean="0"/>
              <a:t>- la </a:t>
            </a:r>
            <a:r>
              <a:rPr lang="fr-FR" sz="2800" dirty="0"/>
              <a:t>méthodologie retenue est celle d’une large concertation, avec l’ensemble des parties prenantes, et de balayer chacune des activités sportives actuellement réglementées </a:t>
            </a:r>
            <a:endParaRPr lang="fr-FR" sz="2800" dirty="0" smtClean="0"/>
          </a:p>
          <a:p>
            <a:pPr algn="just"/>
            <a:endParaRPr lang="fr-FR" sz="2800" dirty="0"/>
          </a:p>
          <a:p>
            <a:pPr algn="just"/>
            <a:r>
              <a:rPr lang="fr-FR" sz="2800" dirty="0"/>
              <a:t>- </a:t>
            </a:r>
            <a:r>
              <a:rPr lang="fr-FR" sz="2800" dirty="0" smtClean="0"/>
              <a:t>objectif</a:t>
            </a:r>
            <a:r>
              <a:rPr lang="fr-FR" sz="2800" dirty="0"/>
              <a:t> </a:t>
            </a:r>
            <a:r>
              <a:rPr lang="fr-FR" sz="2800" dirty="0" smtClean="0"/>
              <a:t>des réunions techniques : </a:t>
            </a:r>
            <a:r>
              <a:rPr lang="fr-FR" sz="2800" dirty="0"/>
              <a:t>aboutir à une réécriture de l’annexe II-1 du code du sport.</a:t>
            </a:r>
          </a:p>
          <a:p>
            <a:pPr algn="ctr"/>
            <a:endParaRPr lang="fr-FR" sz="2800" b="1" dirty="0" smtClean="0"/>
          </a:p>
          <a:p>
            <a:pPr algn="ctr"/>
            <a:endParaRPr lang="fr-FR" sz="2800" dirty="0"/>
          </a:p>
          <a:p>
            <a:pPr algn="just"/>
            <a:endParaRPr lang="fr-FR" sz="2800" dirty="0" smtClean="0"/>
          </a:p>
        </p:txBody>
      </p:sp>
    </p:spTree>
    <p:extLst>
      <p:ext uri="{BB962C8B-B14F-4D97-AF65-F5344CB8AC3E}">
        <p14:creationId xmlns:p14="http://schemas.microsoft.com/office/powerpoint/2010/main" val="2969082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21867" y="0"/>
            <a:ext cx="3522133"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Rectangle 4"/>
          <p:cNvSpPr/>
          <p:nvPr/>
        </p:nvSpPr>
        <p:spPr>
          <a:xfrm>
            <a:off x="0" y="6434667"/>
            <a:ext cx="1354667" cy="423333"/>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Rectangle 8"/>
          <p:cNvSpPr/>
          <p:nvPr/>
        </p:nvSpPr>
        <p:spPr>
          <a:xfrm>
            <a:off x="1567354" y="2070784"/>
            <a:ext cx="6233220" cy="3077766"/>
          </a:xfrm>
          <a:prstGeom prst="rect">
            <a:avLst/>
          </a:prstGeom>
        </p:spPr>
        <p:txBody>
          <a:bodyPr wrap="square">
            <a:spAutoFit/>
          </a:bodyPr>
          <a:lstStyle/>
          <a:p>
            <a:pPr algn="just"/>
            <a:endParaRPr lang="fr-FR" sz="3200" dirty="0"/>
          </a:p>
          <a:p>
            <a:pPr algn="just"/>
            <a:endParaRPr lang="fr-FR" dirty="0" smtClean="0"/>
          </a:p>
          <a:p>
            <a:pPr algn="just"/>
            <a:endParaRPr lang="fr-FR" dirty="0"/>
          </a:p>
          <a:p>
            <a:pPr algn="just"/>
            <a:r>
              <a:rPr lang="fr-FR" dirty="0" smtClean="0"/>
              <a:t> </a:t>
            </a:r>
          </a:p>
          <a:p>
            <a:pPr algn="just"/>
            <a:endParaRPr lang="fr-FR" dirty="0"/>
          </a:p>
          <a:p>
            <a:pPr algn="just"/>
            <a:endParaRPr lang="fr-FR" dirty="0"/>
          </a:p>
          <a:p>
            <a:pPr algn="just"/>
            <a:r>
              <a:rPr lang="fr-FR" dirty="0" smtClean="0"/>
              <a:t> </a:t>
            </a:r>
          </a:p>
          <a:p>
            <a:pPr algn="just"/>
            <a:endParaRPr lang="fr-FR" dirty="0"/>
          </a:p>
          <a:p>
            <a:pPr algn="just"/>
            <a:endParaRPr lang="fr-FR" dirty="0" smtClean="0"/>
          </a:p>
          <a:p>
            <a:pPr algn="just"/>
            <a:endParaRPr lang="fr-FR" dirty="0"/>
          </a:p>
        </p:txBody>
      </p:sp>
      <p:sp>
        <p:nvSpPr>
          <p:cNvPr id="2" name="Espace réservé du numéro de diapositive 1"/>
          <p:cNvSpPr>
            <a:spLocks noGrp="1"/>
          </p:cNvSpPr>
          <p:nvPr>
            <p:ph type="sldNum" sz="quarter" idx="12"/>
          </p:nvPr>
        </p:nvSpPr>
        <p:spPr/>
        <p:txBody>
          <a:bodyPr/>
          <a:lstStyle/>
          <a:p>
            <a:fld id="{0B2CE241-6888-A04E-A9BF-3BA0017BC540}" type="slidenum">
              <a:rPr lang="fr-FR" smtClean="0"/>
              <a:t>5</a:t>
            </a:fld>
            <a:endParaRPr lang="fr-FR"/>
          </a:p>
        </p:txBody>
      </p:sp>
      <p:sp>
        <p:nvSpPr>
          <p:cNvPr id="6" name="Rectangle 5"/>
          <p:cNvSpPr/>
          <p:nvPr/>
        </p:nvSpPr>
        <p:spPr>
          <a:xfrm>
            <a:off x="874642" y="2070784"/>
            <a:ext cx="7527235" cy="2246769"/>
          </a:xfrm>
          <a:prstGeom prst="rect">
            <a:avLst/>
          </a:prstGeom>
        </p:spPr>
        <p:txBody>
          <a:bodyPr wrap="square">
            <a:spAutoFit/>
          </a:bodyPr>
          <a:lstStyle/>
          <a:p>
            <a:pPr algn="ctr"/>
            <a:r>
              <a:rPr lang="fr-FR" sz="2800" b="1" dirty="0" smtClean="0"/>
              <a:t>II. RAPPEL DES CONSTATS ET ORIENTATIONS</a:t>
            </a:r>
          </a:p>
          <a:p>
            <a:pPr algn="ctr"/>
            <a:endParaRPr lang="fr-FR" sz="2800" dirty="0"/>
          </a:p>
          <a:p>
            <a:pPr algn="ctr"/>
            <a:r>
              <a:rPr lang="fr-FR" sz="2800" dirty="0" smtClean="0"/>
              <a:t>II. 1 Les effets de l’annexe II-1 </a:t>
            </a:r>
          </a:p>
          <a:p>
            <a:pPr algn="ctr"/>
            <a:r>
              <a:rPr lang="fr-FR" sz="2800" dirty="0" smtClean="0"/>
              <a:t>de l’article A212-1 du code du sport</a:t>
            </a:r>
          </a:p>
          <a:p>
            <a:pPr algn="ctr"/>
            <a:endParaRPr lang="fr-FR" sz="2800" dirty="0"/>
          </a:p>
        </p:txBody>
      </p:sp>
    </p:spTree>
    <p:extLst>
      <p:ext uri="{BB962C8B-B14F-4D97-AF65-F5344CB8AC3E}">
        <p14:creationId xmlns:p14="http://schemas.microsoft.com/office/powerpoint/2010/main" val="12135135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83096"/>
            <a:ext cx="8229600" cy="5543067"/>
          </a:xfrm>
        </p:spPr>
        <p:txBody>
          <a:bodyPr>
            <a:normAutofit fontScale="70000" lnSpcReduction="20000"/>
          </a:bodyPr>
          <a:lstStyle/>
          <a:p>
            <a:r>
              <a:rPr lang="fr-FR" b="1" dirty="0"/>
              <a:t>Article L212-1 </a:t>
            </a:r>
            <a:endParaRPr lang="fr-FR" b="1" dirty="0" smtClean="0"/>
          </a:p>
          <a:p>
            <a:pPr marL="0" indent="0">
              <a:buNone/>
            </a:pPr>
            <a:r>
              <a:rPr lang="fr-FR" dirty="0" smtClean="0"/>
              <a:t>I</a:t>
            </a:r>
            <a:r>
              <a:rPr lang="fr-FR" sz="3400" dirty="0"/>
              <a:t>.-Seuls peuvent, contre rémunération, </a:t>
            </a:r>
            <a:r>
              <a:rPr lang="fr-FR" sz="3400" dirty="0" smtClean="0"/>
              <a:t>(,,,) les </a:t>
            </a:r>
            <a:r>
              <a:rPr lang="fr-FR" sz="3400" dirty="0"/>
              <a:t>titulaires d'un diplôme, titre à finalité professionnelle ou certificat de qualification :</a:t>
            </a:r>
          </a:p>
          <a:p>
            <a:r>
              <a:rPr lang="fr-FR" sz="3400" dirty="0"/>
              <a:t>1° Garantissant la compétence de son titulaire en matière de sécurité des pratiquants et des tiers dans l'activité </a:t>
            </a:r>
            <a:r>
              <a:rPr lang="fr-FR" sz="3400" dirty="0" smtClean="0"/>
              <a:t>considérée; </a:t>
            </a:r>
            <a:endParaRPr lang="fr-FR" sz="3400" dirty="0"/>
          </a:p>
          <a:p>
            <a:endParaRPr lang="fr-FR" sz="3400" dirty="0"/>
          </a:p>
          <a:p>
            <a:r>
              <a:rPr lang="fr-FR" sz="3400" dirty="0"/>
              <a:t>2° Et enregistré au répertoire national des certifications professionnelles dans les conditions prévues au II de </a:t>
            </a:r>
            <a:r>
              <a:rPr lang="fr-FR" sz="3400" dirty="0">
                <a:hlinkClick r:id="rId2"/>
              </a:rPr>
              <a:t>l'article L. 335-6</a:t>
            </a:r>
            <a:r>
              <a:rPr lang="fr-FR" sz="3400" dirty="0"/>
              <a:t> du code de l'éducation.</a:t>
            </a:r>
          </a:p>
          <a:p>
            <a:r>
              <a:rPr lang="fr-FR" sz="3400" dirty="0" smtClean="0"/>
              <a:t>(...)</a:t>
            </a:r>
            <a:endParaRPr lang="fr-FR" sz="3400" dirty="0"/>
          </a:p>
          <a:p>
            <a:r>
              <a:rPr lang="fr-FR" sz="3400" dirty="0" err="1"/>
              <a:t>III.-Les</a:t>
            </a:r>
            <a:r>
              <a:rPr lang="fr-FR" sz="3400" dirty="0"/>
              <a:t> dispositions du </a:t>
            </a:r>
            <a:r>
              <a:rPr lang="fr-FR" sz="3400" dirty="0" smtClean="0"/>
              <a:t>I° </a:t>
            </a:r>
            <a:r>
              <a:rPr lang="fr-FR" sz="3400" dirty="0">
                <a:solidFill>
                  <a:srgbClr val="FF0000"/>
                </a:solidFill>
              </a:rPr>
              <a:t>s'appliquent à compter de l'inscription des diplômes, titres à finalité professionnelle ou certificats de qualification sur la liste </a:t>
            </a:r>
            <a:r>
              <a:rPr lang="fr-FR" sz="3400" dirty="0"/>
              <a:t>des diplômes, titres à finalité professionnelle ou certificats de qualification répondant aux conditions prévues aux paragraphes I et II, au fur et à mesure de cette inscription.</a:t>
            </a:r>
          </a:p>
          <a:p>
            <a:endParaRPr lang="fr-FR" dirty="0"/>
          </a:p>
        </p:txBody>
      </p:sp>
    </p:spTree>
    <p:extLst>
      <p:ext uri="{BB962C8B-B14F-4D97-AF65-F5344CB8AC3E}">
        <p14:creationId xmlns:p14="http://schemas.microsoft.com/office/powerpoint/2010/main" val="4290310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96348"/>
            <a:ext cx="8229600" cy="5989982"/>
          </a:xfrm>
        </p:spPr>
        <p:txBody>
          <a:bodyPr>
            <a:normAutofit fontScale="70000" lnSpcReduction="20000"/>
          </a:bodyPr>
          <a:lstStyle/>
          <a:p>
            <a:r>
              <a:rPr lang="fr-FR" dirty="0" smtClean="0"/>
              <a:t>ANNEXE II-1</a:t>
            </a:r>
          </a:p>
          <a:p>
            <a:endParaRPr lang="fr-FR" dirty="0"/>
          </a:p>
          <a:p>
            <a:endParaRPr lang="fr-FR" dirty="0" smtClean="0"/>
          </a:p>
          <a:p>
            <a:endParaRPr lang="fr-FR" dirty="0"/>
          </a:p>
          <a:p>
            <a:endParaRPr lang="fr-FR" dirty="0" smtClean="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pPr marL="0" indent="0">
              <a:buNone/>
            </a:pPr>
            <a:endParaRPr lang="fr-FR" dirty="0" smtClean="0"/>
          </a:p>
          <a:p>
            <a:pPr marL="0" indent="0">
              <a:buNone/>
            </a:pPr>
            <a:endParaRPr lang="fr-FR" dirty="0" smtClean="0"/>
          </a:p>
          <a:p>
            <a:r>
              <a:rPr lang="fr-FR" b="1" dirty="0" smtClean="0"/>
              <a:t>Pas de segmentation de l’activité : meilleure employabilité</a:t>
            </a:r>
          </a:p>
          <a:p>
            <a:r>
              <a:rPr lang="fr-FR" b="1" dirty="0" smtClean="0"/>
              <a:t>Contrôle efficient</a:t>
            </a:r>
            <a:endParaRPr lang="fr-FR" b="1" dirty="0"/>
          </a:p>
        </p:txBody>
      </p:sp>
      <p:graphicFrame>
        <p:nvGraphicFramePr>
          <p:cNvPr id="4" name="Tableau 3"/>
          <p:cNvGraphicFramePr>
            <a:graphicFrameLocks noGrp="1"/>
          </p:cNvGraphicFramePr>
          <p:nvPr>
            <p:extLst>
              <p:ext uri="{D42A27DB-BD31-4B8C-83A1-F6EECF244321}">
                <p14:modId xmlns:p14="http://schemas.microsoft.com/office/powerpoint/2010/main" val="3702190764"/>
              </p:ext>
            </p:extLst>
          </p:nvPr>
        </p:nvGraphicFramePr>
        <p:xfrm>
          <a:off x="457200" y="1221858"/>
          <a:ext cx="8229600" cy="3006745"/>
        </p:xfrm>
        <a:graphic>
          <a:graphicData uri="http://schemas.openxmlformats.org/drawingml/2006/table">
            <a:tbl>
              <a:tblPr/>
              <a:tblGrid>
                <a:gridCol w="2743200"/>
                <a:gridCol w="2743200"/>
                <a:gridCol w="2743200"/>
              </a:tblGrid>
              <a:tr h="991255">
                <a:tc>
                  <a:txBody>
                    <a:bodyPr/>
                    <a:lstStyle/>
                    <a:p>
                      <a:pPr algn="ctr"/>
                      <a:r>
                        <a:rPr lang="fr-FR" dirty="0">
                          <a:solidFill>
                            <a:srgbClr val="FFFFFF"/>
                          </a:solidFill>
                          <a:effectLst/>
                        </a:rPr>
                        <a:t/>
                      </a:r>
                      <a:br>
                        <a:rPr lang="fr-FR" dirty="0">
                          <a:solidFill>
                            <a:srgbClr val="FFFFFF"/>
                          </a:solidFill>
                          <a:effectLst/>
                        </a:rPr>
                      </a:br>
                      <a:r>
                        <a:rPr lang="fr-FR" dirty="0">
                          <a:solidFill>
                            <a:srgbClr val="FFFFFF"/>
                          </a:solidFill>
                          <a:effectLst/>
                        </a:rPr>
                        <a:t>INTITULÉ DU DIPLÔME</a:t>
                      </a:r>
                    </a:p>
                  </a:txBody>
                  <a:tcPr marL="47625" marR="47625" marT="47625" marB="47625" anchor="ctr">
                    <a:lnL w="9525" cap="flat" cmpd="sng" algn="ctr">
                      <a:solidFill>
                        <a:srgbClr val="0909B0"/>
                      </a:solidFill>
                      <a:prstDash val="solid"/>
                      <a:round/>
                      <a:headEnd type="none" w="med" len="med"/>
                      <a:tailEnd type="none" w="med" len="med"/>
                    </a:lnL>
                    <a:lnR w="9525" cap="flat" cmpd="sng" algn="ctr">
                      <a:solidFill>
                        <a:srgbClr val="0909B0"/>
                      </a:solidFill>
                      <a:prstDash val="solid"/>
                      <a:round/>
                      <a:headEnd type="none" w="med" len="med"/>
                      <a:tailEnd type="none" w="med" len="med"/>
                    </a:lnR>
                    <a:lnT w="9525" cap="flat" cmpd="sng" algn="ctr">
                      <a:solidFill>
                        <a:srgbClr val="0909B0"/>
                      </a:solidFill>
                      <a:prstDash val="solid"/>
                      <a:round/>
                      <a:headEnd type="none" w="med" len="med"/>
                      <a:tailEnd type="none" w="med" len="med"/>
                    </a:lnT>
                    <a:lnB w="9525" cap="flat" cmpd="sng" algn="ctr">
                      <a:solidFill>
                        <a:srgbClr val="0909B0"/>
                      </a:solidFill>
                      <a:prstDash val="solid"/>
                      <a:round/>
                      <a:headEnd type="none" w="med" len="med"/>
                      <a:tailEnd type="none" w="med" len="med"/>
                    </a:lnB>
                    <a:solidFill>
                      <a:srgbClr val="336699"/>
                    </a:solidFill>
                  </a:tcPr>
                </a:tc>
                <a:tc>
                  <a:txBody>
                    <a:bodyPr/>
                    <a:lstStyle/>
                    <a:p>
                      <a:pPr algn="ctr"/>
                      <a:r>
                        <a:rPr lang="fr-FR">
                          <a:solidFill>
                            <a:srgbClr val="FFFFFF"/>
                          </a:solidFill>
                          <a:effectLst/>
                        </a:rPr>
                        <a:t/>
                      </a:r>
                      <a:br>
                        <a:rPr lang="fr-FR">
                          <a:solidFill>
                            <a:srgbClr val="FFFFFF"/>
                          </a:solidFill>
                          <a:effectLst/>
                        </a:rPr>
                      </a:br>
                      <a:r>
                        <a:rPr lang="fr-FR">
                          <a:solidFill>
                            <a:srgbClr val="FFFFFF"/>
                          </a:solidFill>
                          <a:effectLst/>
                        </a:rPr>
                        <a:t>CONDITIONS D'EXERCICE</a:t>
                      </a:r>
                    </a:p>
                  </a:txBody>
                  <a:tcPr marL="47625" marR="47625" marT="47625" marB="47625" anchor="ctr">
                    <a:lnL w="9525" cap="flat" cmpd="sng" algn="ctr">
                      <a:solidFill>
                        <a:srgbClr val="0909B0"/>
                      </a:solidFill>
                      <a:prstDash val="solid"/>
                      <a:round/>
                      <a:headEnd type="none" w="med" len="med"/>
                      <a:tailEnd type="none" w="med" len="med"/>
                    </a:lnL>
                    <a:lnR w="9525" cap="flat" cmpd="sng" algn="ctr">
                      <a:solidFill>
                        <a:srgbClr val="0909B0"/>
                      </a:solidFill>
                      <a:prstDash val="solid"/>
                      <a:round/>
                      <a:headEnd type="none" w="med" len="med"/>
                      <a:tailEnd type="none" w="med" len="med"/>
                    </a:lnR>
                    <a:lnT w="9525" cap="flat" cmpd="sng" algn="ctr">
                      <a:solidFill>
                        <a:srgbClr val="0909B0"/>
                      </a:solidFill>
                      <a:prstDash val="solid"/>
                      <a:round/>
                      <a:headEnd type="none" w="med" len="med"/>
                      <a:tailEnd type="none" w="med" len="med"/>
                    </a:lnT>
                    <a:lnB w="9525" cap="flat" cmpd="sng" algn="ctr">
                      <a:solidFill>
                        <a:srgbClr val="0909B0"/>
                      </a:solidFill>
                      <a:prstDash val="solid"/>
                      <a:round/>
                      <a:headEnd type="none" w="med" len="med"/>
                      <a:tailEnd type="none" w="med" len="med"/>
                    </a:lnB>
                    <a:solidFill>
                      <a:srgbClr val="336699"/>
                    </a:solidFill>
                  </a:tcPr>
                </a:tc>
                <a:tc>
                  <a:txBody>
                    <a:bodyPr/>
                    <a:lstStyle/>
                    <a:p>
                      <a:pPr algn="ctr"/>
                      <a:r>
                        <a:rPr lang="fr-FR" dirty="0">
                          <a:solidFill>
                            <a:srgbClr val="FFFFFF"/>
                          </a:solidFill>
                          <a:effectLst/>
                        </a:rPr>
                        <a:t/>
                      </a:r>
                      <a:br>
                        <a:rPr lang="fr-FR" dirty="0">
                          <a:solidFill>
                            <a:srgbClr val="FFFFFF"/>
                          </a:solidFill>
                          <a:effectLst/>
                        </a:rPr>
                      </a:br>
                      <a:r>
                        <a:rPr lang="fr-FR" dirty="0">
                          <a:solidFill>
                            <a:srgbClr val="FFFFFF"/>
                          </a:solidFill>
                          <a:effectLst/>
                        </a:rPr>
                        <a:t>LIMITES DES CONDITIONS D'EXERCICE</a:t>
                      </a:r>
                    </a:p>
                  </a:txBody>
                  <a:tcPr marL="47625" marR="47625" marT="47625" marB="47625" anchor="ctr">
                    <a:lnL w="9525" cap="flat" cmpd="sng" algn="ctr">
                      <a:solidFill>
                        <a:srgbClr val="0909B0"/>
                      </a:solidFill>
                      <a:prstDash val="solid"/>
                      <a:round/>
                      <a:headEnd type="none" w="med" len="med"/>
                      <a:tailEnd type="none" w="med" len="med"/>
                    </a:lnL>
                    <a:lnR w="9525" cap="flat" cmpd="sng" algn="ctr">
                      <a:solidFill>
                        <a:srgbClr val="0909B0"/>
                      </a:solidFill>
                      <a:prstDash val="solid"/>
                      <a:round/>
                      <a:headEnd type="none" w="med" len="med"/>
                      <a:tailEnd type="none" w="med" len="med"/>
                    </a:lnR>
                    <a:lnT w="9525" cap="flat" cmpd="sng" algn="ctr">
                      <a:solidFill>
                        <a:srgbClr val="0909B0"/>
                      </a:solidFill>
                      <a:prstDash val="solid"/>
                      <a:round/>
                      <a:headEnd type="none" w="med" len="med"/>
                      <a:tailEnd type="none" w="med" len="med"/>
                    </a:lnT>
                    <a:lnB w="9525" cap="flat" cmpd="sng" algn="ctr">
                      <a:solidFill>
                        <a:srgbClr val="0909B0"/>
                      </a:solidFill>
                      <a:prstDash val="solid"/>
                      <a:round/>
                      <a:headEnd type="none" w="med" len="med"/>
                      <a:tailEnd type="none" w="med" len="med"/>
                    </a:lnB>
                    <a:solidFill>
                      <a:srgbClr val="336699"/>
                    </a:solidFill>
                  </a:tcPr>
                </a:tc>
              </a:tr>
              <a:tr h="0">
                <a:tc>
                  <a:txBody>
                    <a:bodyPr/>
                    <a:lstStyle/>
                    <a:p>
                      <a:pPr algn="l"/>
                      <a:r>
                        <a:rPr lang="fr-FR">
                          <a:effectLst/>
                        </a:rPr>
                        <a:t/>
                      </a:r>
                      <a:br>
                        <a:rPr lang="fr-FR">
                          <a:effectLst/>
                        </a:rPr>
                      </a:br>
                      <a:r>
                        <a:rPr lang="fr-FR">
                          <a:effectLst/>
                        </a:rPr>
                        <a:t>DEUG "sciences et techniques des activités physiques et sportives".</a:t>
                      </a:r>
                    </a:p>
                  </a:txBody>
                  <a:tcPr marL="47625" marR="47625" marT="47625" marB="47625" anchor="ctr">
                    <a:lnL w="9525" cap="flat" cmpd="sng" algn="ctr">
                      <a:solidFill>
                        <a:srgbClr val="0909B0"/>
                      </a:solidFill>
                      <a:prstDash val="solid"/>
                      <a:round/>
                      <a:headEnd type="none" w="med" len="med"/>
                      <a:tailEnd type="none" w="med" len="med"/>
                    </a:lnL>
                    <a:lnR w="9525" cap="flat" cmpd="sng" algn="ctr">
                      <a:solidFill>
                        <a:srgbClr val="0909B0"/>
                      </a:solidFill>
                      <a:prstDash val="solid"/>
                      <a:round/>
                      <a:headEnd type="none" w="med" len="med"/>
                      <a:tailEnd type="none" w="med" len="med"/>
                    </a:lnR>
                    <a:lnT w="9525" cap="flat" cmpd="sng" algn="ctr">
                      <a:solidFill>
                        <a:srgbClr val="0909B0"/>
                      </a:solidFill>
                      <a:prstDash val="solid"/>
                      <a:round/>
                      <a:headEnd type="none" w="med" len="med"/>
                      <a:tailEnd type="none" w="med" len="med"/>
                    </a:lnT>
                    <a:lnB w="9525" cap="flat" cmpd="sng" algn="ctr">
                      <a:solidFill>
                        <a:srgbClr val="0909B0"/>
                      </a:solidFill>
                      <a:prstDash val="solid"/>
                      <a:round/>
                      <a:headEnd type="none" w="med" len="med"/>
                      <a:tailEnd type="none" w="med" len="med"/>
                    </a:lnB>
                    <a:solidFill>
                      <a:srgbClr val="FFFFFF"/>
                    </a:solidFill>
                  </a:tcPr>
                </a:tc>
                <a:tc>
                  <a:txBody>
                    <a:bodyPr/>
                    <a:lstStyle/>
                    <a:p>
                      <a:pPr algn="l"/>
                      <a:r>
                        <a:rPr lang="fr-FR" dirty="0">
                          <a:effectLst/>
                        </a:rPr>
                        <a:t/>
                      </a:r>
                      <a:br>
                        <a:rPr lang="fr-FR" dirty="0">
                          <a:effectLst/>
                        </a:rPr>
                      </a:br>
                      <a:r>
                        <a:rPr lang="fr-FR" dirty="0">
                          <a:effectLst/>
                        </a:rPr>
                        <a:t>Encadrement et animation auprès de tout public des activités physiques ou sportives à un niveau d'initiation, d'entretien ou de loisir.</a:t>
                      </a:r>
                    </a:p>
                  </a:txBody>
                  <a:tcPr marL="47625" marR="47625" marT="47625" marB="47625" anchor="ctr">
                    <a:lnL w="9525" cap="flat" cmpd="sng" algn="ctr">
                      <a:solidFill>
                        <a:srgbClr val="0909B0"/>
                      </a:solidFill>
                      <a:prstDash val="solid"/>
                      <a:round/>
                      <a:headEnd type="none" w="med" len="med"/>
                      <a:tailEnd type="none" w="med" len="med"/>
                    </a:lnL>
                    <a:lnR w="9525" cap="flat" cmpd="sng" algn="ctr">
                      <a:solidFill>
                        <a:srgbClr val="0909B0"/>
                      </a:solidFill>
                      <a:prstDash val="solid"/>
                      <a:round/>
                      <a:headEnd type="none" w="med" len="med"/>
                      <a:tailEnd type="none" w="med" len="med"/>
                    </a:lnR>
                    <a:lnT w="9525" cap="flat" cmpd="sng" algn="ctr">
                      <a:solidFill>
                        <a:srgbClr val="0909B0"/>
                      </a:solidFill>
                      <a:prstDash val="solid"/>
                      <a:round/>
                      <a:headEnd type="none" w="med" len="med"/>
                      <a:tailEnd type="none" w="med" len="med"/>
                    </a:lnT>
                    <a:lnB w="9525" cap="flat" cmpd="sng" algn="ctr">
                      <a:solidFill>
                        <a:srgbClr val="0909B0"/>
                      </a:solidFill>
                      <a:prstDash val="solid"/>
                      <a:round/>
                      <a:headEnd type="none" w="med" len="med"/>
                      <a:tailEnd type="none" w="med" len="med"/>
                    </a:lnB>
                    <a:solidFill>
                      <a:srgbClr val="FFFFFF"/>
                    </a:solidFill>
                  </a:tcPr>
                </a:tc>
                <a:tc>
                  <a:txBody>
                    <a:bodyPr/>
                    <a:lstStyle/>
                    <a:p>
                      <a:pPr algn="l"/>
                      <a:r>
                        <a:rPr lang="fr-FR" dirty="0">
                          <a:effectLst/>
                        </a:rPr>
                        <a:t/>
                      </a:r>
                      <a:br>
                        <a:rPr lang="fr-FR" dirty="0">
                          <a:effectLst/>
                        </a:rPr>
                      </a:br>
                      <a:r>
                        <a:rPr lang="fr-FR" dirty="0">
                          <a:effectLst/>
                        </a:rPr>
                        <a:t>Toute activité physique ou sportive auprès de tout public, à l'exclusion des pratiques compétitives.</a:t>
                      </a:r>
                    </a:p>
                  </a:txBody>
                  <a:tcPr marL="47625" marR="47625" marT="47625" marB="47625" anchor="ctr">
                    <a:lnL w="9525" cap="flat" cmpd="sng" algn="ctr">
                      <a:solidFill>
                        <a:srgbClr val="0909B0"/>
                      </a:solidFill>
                      <a:prstDash val="solid"/>
                      <a:round/>
                      <a:headEnd type="none" w="med" len="med"/>
                      <a:tailEnd type="none" w="med" len="med"/>
                    </a:lnL>
                    <a:lnR w="9525" cap="flat" cmpd="sng" algn="ctr">
                      <a:solidFill>
                        <a:srgbClr val="0909B0"/>
                      </a:solidFill>
                      <a:prstDash val="solid"/>
                      <a:round/>
                      <a:headEnd type="none" w="med" len="med"/>
                      <a:tailEnd type="none" w="med" len="med"/>
                    </a:lnR>
                    <a:lnT w="9525" cap="flat" cmpd="sng" algn="ctr">
                      <a:solidFill>
                        <a:srgbClr val="0909B0"/>
                      </a:solidFill>
                      <a:prstDash val="solid"/>
                      <a:round/>
                      <a:headEnd type="none" w="med" len="med"/>
                      <a:tailEnd type="none" w="med" len="med"/>
                    </a:lnT>
                    <a:lnB w="9525" cap="flat" cmpd="sng" algn="ctr">
                      <a:solidFill>
                        <a:srgbClr val="0909B0"/>
                      </a:solidFill>
                      <a:prstDash val="solid"/>
                      <a:round/>
                      <a:headEnd type="none" w="med" len="med"/>
                      <a:tailEnd type="none" w="med" len="med"/>
                    </a:lnB>
                    <a:solidFill>
                      <a:srgbClr val="FFFFFF"/>
                    </a:solidFill>
                  </a:tcPr>
                </a:tc>
              </a:tr>
            </a:tbl>
          </a:graphicData>
        </a:graphic>
      </p:graphicFrame>
      <p:graphicFrame>
        <p:nvGraphicFramePr>
          <p:cNvPr id="5" name="Tableau 4"/>
          <p:cNvGraphicFramePr>
            <a:graphicFrameLocks noGrp="1"/>
          </p:cNvGraphicFramePr>
          <p:nvPr>
            <p:extLst>
              <p:ext uri="{D42A27DB-BD31-4B8C-83A1-F6EECF244321}">
                <p14:modId xmlns:p14="http://schemas.microsoft.com/office/powerpoint/2010/main" val="2783710401"/>
              </p:ext>
            </p:extLst>
          </p:nvPr>
        </p:nvGraphicFramePr>
        <p:xfrm>
          <a:off x="457200" y="4280453"/>
          <a:ext cx="8196470" cy="918210"/>
        </p:xfrm>
        <a:graphic>
          <a:graphicData uri="http://schemas.openxmlformats.org/drawingml/2006/table">
            <a:tbl>
              <a:tblPr/>
              <a:tblGrid>
                <a:gridCol w="2736574"/>
                <a:gridCol w="5459896"/>
              </a:tblGrid>
              <a:tr h="874644">
                <a:tc>
                  <a:txBody>
                    <a:bodyPr/>
                    <a:lstStyle/>
                    <a:p>
                      <a:r>
                        <a:rPr lang="fr-FR">
                          <a:effectLst/>
                        </a:rPr>
                        <a:t>BP JEPS, spécialité "activités sports collectifs".</a:t>
                      </a:r>
                    </a:p>
                  </a:txBody>
                  <a:tcPr marL="47625" marR="47625" marT="47625" marB="47625" anchor="ctr">
                    <a:lnL w="9525" cap="flat" cmpd="sng" algn="ctr">
                      <a:solidFill>
                        <a:srgbClr val="0909B0"/>
                      </a:solidFill>
                      <a:prstDash val="solid"/>
                      <a:round/>
                      <a:headEnd type="none" w="med" len="med"/>
                      <a:tailEnd type="none" w="med" len="med"/>
                    </a:lnL>
                    <a:lnR w="9525" cap="flat" cmpd="sng" algn="ctr">
                      <a:solidFill>
                        <a:srgbClr val="0909B0"/>
                      </a:solidFill>
                      <a:prstDash val="solid"/>
                      <a:round/>
                      <a:headEnd type="none" w="med" len="med"/>
                      <a:tailEnd type="none" w="med" len="med"/>
                    </a:lnR>
                    <a:lnT w="9525" cap="flat" cmpd="sng" algn="ctr">
                      <a:solidFill>
                        <a:srgbClr val="0909B0"/>
                      </a:solidFill>
                      <a:prstDash val="solid"/>
                      <a:round/>
                      <a:headEnd type="none" w="med" len="med"/>
                      <a:tailEnd type="none" w="med" len="med"/>
                    </a:lnT>
                    <a:lnB w="9525" cap="flat" cmpd="sng" algn="ctr">
                      <a:solidFill>
                        <a:srgbClr val="0909B0"/>
                      </a:solidFill>
                      <a:prstDash val="solid"/>
                      <a:round/>
                      <a:headEnd type="none" w="med" len="med"/>
                      <a:tailEnd type="none" w="med" len="med"/>
                    </a:lnB>
                    <a:solidFill>
                      <a:srgbClr val="FFFFFF"/>
                    </a:solidFill>
                  </a:tcPr>
                </a:tc>
                <a:tc>
                  <a:txBody>
                    <a:bodyPr/>
                    <a:lstStyle/>
                    <a:p>
                      <a:r>
                        <a:rPr lang="fr-FR" dirty="0">
                          <a:effectLst/>
                        </a:rPr>
                        <a:t/>
                      </a:r>
                      <a:br>
                        <a:rPr lang="fr-FR" dirty="0">
                          <a:effectLst/>
                        </a:rPr>
                      </a:br>
                      <a:r>
                        <a:rPr lang="fr-FR" dirty="0">
                          <a:effectLst/>
                        </a:rPr>
                        <a:t>Conduite de séances et de cycles d'initiation, de découverte et d'animation sportive en sports collectifs.</a:t>
                      </a:r>
                    </a:p>
                  </a:txBody>
                  <a:tcPr marL="47625" marR="47625" marT="47625" marB="47625" anchor="ctr">
                    <a:lnL w="9525" cap="flat" cmpd="sng" algn="ctr">
                      <a:solidFill>
                        <a:srgbClr val="0909B0"/>
                      </a:solidFill>
                      <a:prstDash val="solid"/>
                      <a:round/>
                      <a:headEnd type="none" w="med" len="med"/>
                      <a:tailEnd type="none" w="med" len="med"/>
                    </a:lnL>
                    <a:lnR w="9525" cap="flat" cmpd="sng" algn="ctr">
                      <a:solidFill>
                        <a:srgbClr val="0909B0"/>
                      </a:solidFill>
                      <a:prstDash val="solid"/>
                      <a:round/>
                      <a:headEnd type="none" w="med" len="med"/>
                      <a:tailEnd type="none" w="med" len="med"/>
                    </a:lnR>
                    <a:lnT w="9525" cap="flat" cmpd="sng" algn="ctr">
                      <a:solidFill>
                        <a:srgbClr val="0909B0"/>
                      </a:solidFill>
                      <a:prstDash val="solid"/>
                      <a:round/>
                      <a:headEnd type="none" w="med" len="med"/>
                      <a:tailEnd type="none" w="med" len="med"/>
                    </a:lnT>
                    <a:lnB w="9525" cap="flat" cmpd="sng" algn="ctr">
                      <a:solidFill>
                        <a:srgbClr val="0909B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059005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710596061"/>
              </p:ext>
            </p:extLst>
          </p:nvPr>
        </p:nvGraphicFramePr>
        <p:xfrm>
          <a:off x="457200" y="873320"/>
          <a:ext cx="8010939" cy="3299460"/>
        </p:xfrm>
        <a:graphic>
          <a:graphicData uri="http://schemas.openxmlformats.org/drawingml/2006/table">
            <a:tbl>
              <a:tblPr/>
              <a:tblGrid>
                <a:gridCol w="2670313"/>
                <a:gridCol w="2670313"/>
                <a:gridCol w="2670313"/>
              </a:tblGrid>
              <a:tr h="296567">
                <a:tc>
                  <a:txBody>
                    <a:bodyPr/>
                    <a:lstStyle/>
                    <a:p>
                      <a:endParaRPr lang="fr-FR" dirty="0"/>
                    </a:p>
                  </a:txBody>
                  <a:tcPr>
                    <a:lnB w="9525" cap="flat" cmpd="sng" algn="ctr">
                      <a:solidFill>
                        <a:srgbClr val="0909B0"/>
                      </a:solidFill>
                      <a:prstDash val="solid"/>
                      <a:round/>
                      <a:headEnd type="none" w="med" len="med"/>
                      <a:tailEnd type="none" w="med" len="med"/>
                    </a:lnB>
                  </a:tcPr>
                </a:tc>
                <a:tc>
                  <a:txBody>
                    <a:bodyPr/>
                    <a:lstStyle/>
                    <a:p>
                      <a:endParaRPr lang="fr-FR"/>
                    </a:p>
                  </a:txBody>
                  <a:tcPr>
                    <a:lnB w="9525" cap="flat" cmpd="sng" algn="ctr">
                      <a:solidFill>
                        <a:srgbClr val="0909B0"/>
                      </a:solidFill>
                      <a:prstDash val="solid"/>
                      <a:round/>
                      <a:headEnd type="none" w="med" len="med"/>
                      <a:tailEnd type="none" w="med" len="med"/>
                    </a:lnB>
                  </a:tcPr>
                </a:tc>
                <a:tc>
                  <a:txBody>
                    <a:bodyPr/>
                    <a:lstStyle/>
                    <a:p>
                      <a:endParaRPr lang="fr-FR"/>
                    </a:p>
                  </a:txBody>
                  <a:tcPr>
                    <a:lnB w="9525" cap="flat" cmpd="sng" algn="ctr">
                      <a:solidFill>
                        <a:srgbClr val="0909B0"/>
                      </a:solidFill>
                      <a:prstDash val="solid"/>
                      <a:round/>
                      <a:headEnd type="none" w="med" len="med"/>
                      <a:tailEnd type="none" w="med" len="med"/>
                    </a:lnB>
                  </a:tcPr>
                </a:tc>
              </a:tr>
              <a:tr h="744507">
                <a:tc>
                  <a:txBody>
                    <a:bodyPr/>
                    <a:lstStyle/>
                    <a:p>
                      <a:pPr algn="ctr"/>
                      <a:r>
                        <a:rPr lang="fr-FR">
                          <a:solidFill>
                            <a:srgbClr val="FFFFFF"/>
                          </a:solidFill>
                          <a:effectLst/>
                        </a:rPr>
                        <a:t>INTITULÉ DU DIPLÔME</a:t>
                      </a:r>
                    </a:p>
                  </a:txBody>
                  <a:tcPr marL="47625" marR="47625" marT="47625" marB="47625" anchor="ctr">
                    <a:lnL w="9525" cap="flat" cmpd="sng" algn="ctr">
                      <a:solidFill>
                        <a:srgbClr val="0909B0"/>
                      </a:solidFill>
                      <a:prstDash val="solid"/>
                      <a:round/>
                      <a:headEnd type="none" w="med" len="med"/>
                      <a:tailEnd type="none" w="med" len="med"/>
                    </a:lnL>
                    <a:lnR w="9525" cap="flat" cmpd="sng" algn="ctr">
                      <a:solidFill>
                        <a:srgbClr val="0909B0"/>
                      </a:solidFill>
                      <a:prstDash val="solid"/>
                      <a:round/>
                      <a:headEnd type="none" w="med" len="med"/>
                      <a:tailEnd type="none" w="med" len="med"/>
                    </a:lnR>
                    <a:lnT w="9525" cap="flat" cmpd="sng" algn="ctr">
                      <a:solidFill>
                        <a:srgbClr val="0909B0"/>
                      </a:solidFill>
                      <a:prstDash val="solid"/>
                      <a:round/>
                      <a:headEnd type="none" w="med" len="med"/>
                      <a:tailEnd type="none" w="med" len="med"/>
                    </a:lnT>
                    <a:lnB w="9525" cap="flat" cmpd="sng" algn="ctr">
                      <a:solidFill>
                        <a:srgbClr val="0909B0"/>
                      </a:solidFill>
                      <a:prstDash val="solid"/>
                      <a:round/>
                      <a:headEnd type="none" w="med" len="med"/>
                      <a:tailEnd type="none" w="med" len="med"/>
                    </a:lnB>
                    <a:solidFill>
                      <a:srgbClr val="336699"/>
                    </a:solidFill>
                  </a:tcPr>
                </a:tc>
                <a:tc>
                  <a:txBody>
                    <a:bodyPr/>
                    <a:lstStyle/>
                    <a:p>
                      <a:pPr algn="ctr"/>
                      <a:r>
                        <a:rPr lang="fr-FR">
                          <a:solidFill>
                            <a:srgbClr val="FFFFFF"/>
                          </a:solidFill>
                          <a:effectLst/>
                        </a:rPr>
                        <a:t/>
                      </a:r>
                      <a:br>
                        <a:rPr lang="fr-FR">
                          <a:solidFill>
                            <a:srgbClr val="FFFFFF"/>
                          </a:solidFill>
                          <a:effectLst/>
                        </a:rPr>
                      </a:br>
                      <a:r>
                        <a:rPr lang="fr-FR">
                          <a:solidFill>
                            <a:srgbClr val="FFFFFF"/>
                          </a:solidFill>
                          <a:effectLst/>
                        </a:rPr>
                        <a:t>CONDITIONS D'EXERCICE</a:t>
                      </a:r>
                    </a:p>
                  </a:txBody>
                  <a:tcPr marL="47625" marR="47625" marT="47625" marB="47625" anchor="ctr">
                    <a:lnL w="9525" cap="flat" cmpd="sng" algn="ctr">
                      <a:solidFill>
                        <a:srgbClr val="0909B0"/>
                      </a:solidFill>
                      <a:prstDash val="solid"/>
                      <a:round/>
                      <a:headEnd type="none" w="med" len="med"/>
                      <a:tailEnd type="none" w="med" len="med"/>
                    </a:lnL>
                    <a:lnR w="9525" cap="flat" cmpd="sng" algn="ctr">
                      <a:solidFill>
                        <a:srgbClr val="0909B0"/>
                      </a:solidFill>
                      <a:prstDash val="solid"/>
                      <a:round/>
                      <a:headEnd type="none" w="med" len="med"/>
                      <a:tailEnd type="none" w="med" len="med"/>
                    </a:lnR>
                    <a:lnT w="9525" cap="flat" cmpd="sng" algn="ctr">
                      <a:solidFill>
                        <a:srgbClr val="0909B0"/>
                      </a:solidFill>
                      <a:prstDash val="solid"/>
                      <a:round/>
                      <a:headEnd type="none" w="med" len="med"/>
                      <a:tailEnd type="none" w="med" len="med"/>
                    </a:lnT>
                    <a:lnB w="9525" cap="flat" cmpd="sng" algn="ctr">
                      <a:solidFill>
                        <a:srgbClr val="0909B0"/>
                      </a:solidFill>
                      <a:prstDash val="solid"/>
                      <a:round/>
                      <a:headEnd type="none" w="med" len="med"/>
                      <a:tailEnd type="none" w="med" len="med"/>
                    </a:lnB>
                    <a:solidFill>
                      <a:srgbClr val="336699"/>
                    </a:solidFill>
                  </a:tcPr>
                </a:tc>
                <a:tc>
                  <a:txBody>
                    <a:bodyPr/>
                    <a:lstStyle/>
                    <a:p>
                      <a:pPr algn="ctr"/>
                      <a:r>
                        <a:rPr lang="fr-FR">
                          <a:solidFill>
                            <a:srgbClr val="FFFFFF"/>
                          </a:solidFill>
                          <a:effectLst/>
                        </a:rPr>
                        <a:t/>
                      </a:r>
                      <a:br>
                        <a:rPr lang="fr-FR">
                          <a:solidFill>
                            <a:srgbClr val="FFFFFF"/>
                          </a:solidFill>
                          <a:effectLst/>
                        </a:rPr>
                      </a:br>
                      <a:r>
                        <a:rPr lang="fr-FR">
                          <a:solidFill>
                            <a:srgbClr val="FFFFFF"/>
                          </a:solidFill>
                          <a:effectLst/>
                        </a:rPr>
                        <a:t>LIMITES DES CONDITIONS D'EXERCICE</a:t>
                      </a:r>
                    </a:p>
                  </a:txBody>
                  <a:tcPr marL="47625" marR="47625" marT="47625" marB="47625" anchor="ctr">
                    <a:lnL w="9525" cap="flat" cmpd="sng" algn="ctr">
                      <a:solidFill>
                        <a:srgbClr val="0909B0"/>
                      </a:solidFill>
                      <a:prstDash val="solid"/>
                      <a:round/>
                      <a:headEnd type="none" w="med" len="med"/>
                      <a:tailEnd type="none" w="med" len="med"/>
                    </a:lnL>
                    <a:lnR w="9525" cap="flat" cmpd="sng" algn="ctr">
                      <a:solidFill>
                        <a:srgbClr val="0909B0"/>
                      </a:solidFill>
                      <a:prstDash val="solid"/>
                      <a:round/>
                      <a:headEnd type="none" w="med" len="med"/>
                      <a:tailEnd type="none" w="med" len="med"/>
                    </a:lnR>
                    <a:lnT w="9525" cap="flat" cmpd="sng" algn="ctr">
                      <a:solidFill>
                        <a:srgbClr val="0909B0"/>
                      </a:solidFill>
                      <a:prstDash val="solid"/>
                      <a:round/>
                      <a:headEnd type="none" w="med" len="med"/>
                      <a:tailEnd type="none" w="med" len="med"/>
                    </a:lnT>
                    <a:lnB w="9525" cap="flat" cmpd="sng" algn="ctr">
                      <a:solidFill>
                        <a:srgbClr val="0909B0"/>
                      </a:solidFill>
                      <a:prstDash val="solid"/>
                      <a:round/>
                      <a:headEnd type="none" w="med" len="med"/>
                      <a:tailEnd type="none" w="med" len="med"/>
                    </a:lnB>
                    <a:solidFill>
                      <a:srgbClr val="336699"/>
                    </a:solidFill>
                  </a:tcPr>
                </a:tc>
              </a:tr>
              <a:tr h="1634209">
                <a:tc>
                  <a:txBody>
                    <a:bodyPr/>
                    <a:lstStyle/>
                    <a:p>
                      <a:pPr algn="l"/>
                      <a:r>
                        <a:rPr lang="fr-FR" dirty="0">
                          <a:effectLst/>
                        </a:rPr>
                        <a:t/>
                      </a:r>
                      <a:br>
                        <a:rPr lang="fr-FR" dirty="0">
                          <a:effectLst/>
                        </a:rPr>
                      </a:br>
                      <a:r>
                        <a:rPr lang="fr-FR" dirty="0">
                          <a:effectLst/>
                        </a:rPr>
                        <a:t>Diplôme d'Etat de la jeunesse, de l'éducation populaire et du sport, spécialité "perfectionnement sportif", toutes mentions.</a:t>
                      </a:r>
                    </a:p>
                  </a:txBody>
                  <a:tcPr marL="47625" marR="47625" marT="47625" marB="47625" anchor="ctr">
                    <a:lnL w="9525" cap="flat" cmpd="sng" algn="ctr">
                      <a:solidFill>
                        <a:srgbClr val="0909B0"/>
                      </a:solidFill>
                      <a:prstDash val="solid"/>
                      <a:round/>
                      <a:headEnd type="none" w="med" len="med"/>
                      <a:tailEnd type="none" w="med" len="med"/>
                    </a:lnL>
                    <a:lnR w="9525" cap="flat" cmpd="sng" algn="ctr">
                      <a:solidFill>
                        <a:srgbClr val="0909B0"/>
                      </a:solidFill>
                      <a:prstDash val="solid"/>
                      <a:round/>
                      <a:headEnd type="none" w="med" len="med"/>
                      <a:tailEnd type="none" w="med" len="med"/>
                    </a:lnR>
                    <a:lnT w="9525" cap="flat" cmpd="sng" algn="ctr">
                      <a:solidFill>
                        <a:srgbClr val="0909B0"/>
                      </a:solidFill>
                      <a:prstDash val="solid"/>
                      <a:round/>
                      <a:headEnd type="none" w="med" len="med"/>
                      <a:tailEnd type="none" w="med" len="med"/>
                    </a:lnT>
                    <a:lnB w="9525" cap="flat" cmpd="sng" algn="ctr">
                      <a:solidFill>
                        <a:srgbClr val="0909B0"/>
                      </a:solidFill>
                      <a:prstDash val="solid"/>
                      <a:round/>
                      <a:headEnd type="none" w="med" len="med"/>
                      <a:tailEnd type="none" w="med" len="med"/>
                    </a:lnB>
                    <a:solidFill>
                      <a:srgbClr val="FFFFFF"/>
                    </a:solidFill>
                  </a:tcPr>
                </a:tc>
                <a:tc>
                  <a:txBody>
                    <a:bodyPr/>
                    <a:lstStyle/>
                    <a:p>
                      <a:pPr algn="l"/>
                      <a:r>
                        <a:rPr lang="fr-FR" dirty="0">
                          <a:effectLst/>
                        </a:rPr>
                        <a:t/>
                      </a:r>
                      <a:br>
                        <a:rPr lang="fr-FR" dirty="0">
                          <a:effectLst/>
                        </a:rPr>
                      </a:br>
                      <a:r>
                        <a:rPr lang="fr-FR" dirty="0">
                          <a:effectLst/>
                        </a:rPr>
                        <a:t>Enseignement, animation, encadrement de l'activité visée par la mention considérée ou entraînement de ses pratiquants.</a:t>
                      </a:r>
                    </a:p>
                  </a:txBody>
                  <a:tcPr marL="47625" marR="47625" marT="47625" marB="47625" anchor="ctr">
                    <a:lnL w="9525" cap="flat" cmpd="sng" algn="ctr">
                      <a:solidFill>
                        <a:srgbClr val="0909B0"/>
                      </a:solidFill>
                      <a:prstDash val="solid"/>
                      <a:round/>
                      <a:headEnd type="none" w="med" len="med"/>
                      <a:tailEnd type="none" w="med" len="med"/>
                    </a:lnL>
                    <a:lnR w="9525" cap="flat" cmpd="sng" algn="ctr">
                      <a:solidFill>
                        <a:srgbClr val="0909B0"/>
                      </a:solidFill>
                      <a:prstDash val="solid"/>
                      <a:round/>
                      <a:headEnd type="none" w="med" len="med"/>
                      <a:tailEnd type="none" w="med" len="med"/>
                    </a:lnR>
                    <a:lnT w="9525" cap="flat" cmpd="sng" algn="ctr">
                      <a:solidFill>
                        <a:srgbClr val="0909B0"/>
                      </a:solidFill>
                      <a:prstDash val="solid"/>
                      <a:round/>
                      <a:headEnd type="none" w="med" len="med"/>
                      <a:tailEnd type="none" w="med" len="med"/>
                    </a:lnT>
                    <a:lnB w="9525" cap="flat" cmpd="sng" algn="ctr">
                      <a:solidFill>
                        <a:srgbClr val="0909B0"/>
                      </a:solidFill>
                      <a:prstDash val="solid"/>
                      <a:round/>
                      <a:headEnd type="none" w="med" len="med"/>
                      <a:tailEnd type="none" w="med" len="med"/>
                    </a:lnB>
                    <a:solidFill>
                      <a:srgbClr val="FFFFFF"/>
                    </a:solidFill>
                  </a:tcPr>
                </a:tc>
                <a:tc>
                  <a:txBody>
                    <a:bodyPr/>
                    <a:lstStyle/>
                    <a:p>
                      <a:endParaRPr lang="fr-FR" dirty="0"/>
                    </a:p>
                  </a:txBody>
                  <a:tcPr>
                    <a:lnL w="9525" cap="flat" cmpd="sng" algn="ctr">
                      <a:solidFill>
                        <a:srgbClr val="0909B0"/>
                      </a:solidFill>
                      <a:prstDash val="solid"/>
                      <a:round/>
                      <a:headEnd type="none" w="med" len="med"/>
                      <a:tailEnd type="none" w="med" len="med"/>
                    </a:lnL>
                    <a:lnT w="9525" cap="flat" cmpd="sng" algn="ctr">
                      <a:solidFill>
                        <a:srgbClr val="0909B0"/>
                      </a:solidFill>
                      <a:prstDash val="solid"/>
                      <a:round/>
                      <a:headEnd type="none" w="med" len="med"/>
                      <a:tailEnd type="none" w="med" len="med"/>
                    </a:lnT>
                  </a:tcPr>
                </a:tc>
              </a:tr>
            </a:tbl>
          </a:graphicData>
        </a:graphic>
      </p:graphicFrame>
      <p:sp>
        <p:nvSpPr>
          <p:cNvPr id="5" name="Rectangle 1"/>
          <p:cNvSpPr>
            <a:spLocks noChangeArrowheads="1"/>
          </p:cNvSpPr>
          <p:nvPr/>
        </p:nvSpPr>
        <p:spPr bwMode="auto">
          <a:xfrm>
            <a:off x="457200" y="22129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800" b="0" i="0" u="none" strike="noStrike" cap="none" normalizeH="0" baseline="0" smtClean="0">
                <a:ln>
                  <a:noFill/>
                </a:ln>
                <a:solidFill>
                  <a:schemeClr val="tx1"/>
                </a:solidFill>
                <a:effectLst/>
                <a:latin typeface="Arial" charset="0"/>
                <a:cs typeface="Arial" charset="0"/>
              </a:rPr>
              <a:t/>
            </a:r>
            <a:br>
              <a:rPr kumimoji="0" lang="fr-FR" altLang="fr-FR" sz="1800" b="0" i="0" u="none" strike="noStrike" cap="none" normalizeH="0" baseline="0" smtClean="0">
                <a:ln>
                  <a:noFill/>
                </a:ln>
                <a:solidFill>
                  <a:schemeClr val="tx1"/>
                </a:solidFill>
                <a:effectLst/>
                <a:latin typeface="Arial" charset="0"/>
                <a:cs typeface="Arial" charset="0"/>
              </a:rPr>
            </a:br>
            <a:endParaRPr kumimoji="0" lang="fr-FR" altLang="fr-FR" sz="1800" b="0" i="0" u="none" strike="noStrike" cap="none" normalizeH="0" baseline="0" smtClean="0">
              <a:ln>
                <a:noFill/>
              </a:ln>
              <a:solidFill>
                <a:schemeClr val="tx1"/>
              </a:solidFill>
              <a:effectLst/>
              <a:latin typeface="Arial" charset="0"/>
              <a:cs typeface="Arial" charset="0"/>
            </a:endParaRPr>
          </a:p>
        </p:txBody>
      </p:sp>
      <p:sp>
        <p:nvSpPr>
          <p:cNvPr id="8" name="ZoneTexte 7"/>
          <p:cNvSpPr txBox="1"/>
          <p:nvPr/>
        </p:nvSpPr>
        <p:spPr>
          <a:xfrm>
            <a:off x="596348" y="4770783"/>
            <a:ext cx="7871791" cy="2031325"/>
          </a:xfrm>
          <a:prstGeom prst="rect">
            <a:avLst/>
          </a:prstGeom>
          <a:noFill/>
        </p:spPr>
        <p:txBody>
          <a:bodyPr wrap="square" rtlCol="0">
            <a:spAutoFit/>
          </a:bodyPr>
          <a:lstStyle/>
          <a:p>
            <a:r>
              <a:rPr lang="fr-FR" b="1" dirty="0" smtClean="0">
                <a:solidFill>
                  <a:schemeClr val="accent1"/>
                </a:solidFill>
              </a:rPr>
              <a:t>EXEMPLE du BILLARD </a:t>
            </a:r>
          </a:p>
          <a:p>
            <a:r>
              <a:rPr lang="fr-FR" b="1" dirty="0" smtClean="0">
                <a:solidFill>
                  <a:schemeClr val="accent1"/>
                </a:solidFill>
              </a:rPr>
              <a:t>Il existe un DE JEPS, un BEES 1</a:t>
            </a:r>
            <a:r>
              <a:rPr lang="fr-FR" b="1" baseline="30000" dirty="0" smtClean="0">
                <a:solidFill>
                  <a:schemeClr val="accent1"/>
                </a:solidFill>
              </a:rPr>
              <a:t>er</a:t>
            </a:r>
            <a:r>
              <a:rPr lang="fr-FR" b="1" dirty="0" smtClean="0">
                <a:solidFill>
                  <a:schemeClr val="accent1"/>
                </a:solidFill>
              </a:rPr>
              <a:t> degré et 2</a:t>
            </a:r>
            <a:r>
              <a:rPr lang="fr-FR" b="1" baseline="30000" dirty="0" smtClean="0">
                <a:solidFill>
                  <a:schemeClr val="accent1"/>
                </a:solidFill>
              </a:rPr>
              <a:t>ème</a:t>
            </a:r>
            <a:r>
              <a:rPr lang="fr-FR" b="1" dirty="0" smtClean="0">
                <a:solidFill>
                  <a:schemeClr val="accent1"/>
                </a:solidFill>
              </a:rPr>
              <a:t> degré</a:t>
            </a:r>
          </a:p>
          <a:p>
            <a:endParaRPr lang="fr-FR" b="1" strike="sngStrike" dirty="0">
              <a:solidFill>
                <a:schemeClr val="accent1"/>
              </a:solidFill>
            </a:endParaRPr>
          </a:p>
          <a:p>
            <a:r>
              <a:rPr lang="fr-FR" b="1" dirty="0" smtClean="0">
                <a:solidFill>
                  <a:schemeClr val="accent1"/>
                </a:solidFill>
              </a:rPr>
              <a:t>Nul ne peut encadrer le billard contre rémunération, s’il n’a pas un DE JEPS ou un BEES. </a:t>
            </a:r>
          </a:p>
          <a:p>
            <a:endParaRPr lang="fr-FR" b="1" dirty="0">
              <a:solidFill>
                <a:schemeClr val="accent1"/>
              </a:solidFill>
            </a:endParaRPr>
          </a:p>
          <a:p>
            <a:r>
              <a:rPr lang="fr-FR" b="1" dirty="0" smtClean="0">
                <a:solidFill>
                  <a:schemeClr val="accent1"/>
                </a:solidFill>
              </a:rPr>
              <a:t>Or, il n’a pas de formation organisée.</a:t>
            </a:r>
            <a:endParaRPr lang="fr-FR" b="1" dirty="0">
              <a:solidFill>
                <a:schemeClr val="accent1"/>
              </a:solidFill>
            </a:endParaRPr>
          </a:p>
        </p:txBody>
      </p:sp>
    </p:spTree>
    <p:extLst>
      <p:ext uri="{BB962C8B-B14F-4D97-AF65-F5344CB8AC3E}">
        <p14:creationId xmlns:p14="http://schemas.microsoft.com/office/powerpoint/2010/main" val="7308150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2564616448"/>
              </p:ext>
            </p:extLst>
          </p:nvPr>
        </p:nvGraphicFramePr>
        <p:xfrm>
          <a:off x="658437" y="381001"/>
          <a:ext cx="7827126" cy="4494952"/>
        </p:xfrm>
        <a:graphic>
          <a:graphicData uri="http://schemas.openxmlformats.org/drawingml/2006/table">
            <a:tbl>
              <a:tblPr/>
              <a:tblGrid>
                <a:gridCol w="2609042"/>
                <a:gridCol w="2609042"/>
                <a:gridCol w="2609042"/>
              </a:tblGrid>
              <a:tr h="4041066">
                <a:tc>
                  <a:txBody>
                    <a:bodyPr/>
                    <a:lstStyle/>
                    <a:p>
                      <a:pPr algn="l"/>
                      <a:r>
                        <a:rPr lang="fr-FR" sz="1700" dirty="0">
                          <a:effectLst/>
                        </a:rPr>
                        <a:t>QP "animateur de tir à l'arc".</a:t>
                      </a:r>
                    </a:p>
                  </a:txBody>
                  <a:tcPr marL="45296" marR="45296" marT="45296" marB="45296" anchor="ctr">
                    <a:lnL w="9525" cap="flat" cmpd="sng" algn="ctr">
                      <a:solidFill>
                        <a:srgbClr val="0909B0"/>
                      </a:solidFill>
                      <a:prstDash val="solid"/>
                      <a:round/>
                      <a:headEnd type="none" w="med" len="med"/>
                      <a:tailEnd type="none" w="med" len="med"/>
                    </a:lnL>
                    <a:lnR w="9525" cap="flat" cmpd="sng" algn="ctr">
                      <a:solidFill>
                        <a:srgbClr val="0909B0"/>
                      </a:solidFill>
                      <a:prstDash val="solid"/>
                      <a:round/>
                      <a:headEnd type="none" w="med" len="med"/>
                      <a:tailEnd type="none" w="med" len="med"/>
                    </a:lnR>
                    <a:lnT w="9525" cap="flat" cmpd="sng" algn="ctr">
                      <a:solidFill>
                        <a:srgbClr val="0909B0"/>
                      </a:solidFill>
                      <a:prstDash val="solid"/>
                      <a:round/>
                      <a:headEnd type="none" w="med" len="med"/>
                      <a:tailEnd type="none" w="med" len="med"/>
                    </a:lnT>
                    <a:lnB w="9525" cap="flat" cmpd="sng" algn="ctr">
                      <a:solidFill>
                        <a:srgbClr val="0909B0"/>
                      </a:solidFill>
                      <a:prstDash val="solid"/>
                      <a:round/>
                      <a:headEnd type="none" w="med" len="med"/>
                      <a:tailEnd type="none" w="med" len="med"/>
                    </a:lnB>
                    <a:solidFill>
                      <a:srgbClr val="FFFFFF"/>
                    </a:solidFill>
                  </a:tcPr>
                </a:tc>
                <a:tc>
                  <a:txBody>
                    <a:bodyPr/>
                    <a:lstStyle/>
                    <a:p>
                      <a:pPr algn="l"/>
                      <a:r>
                        <a:rPr lang="fr-FR" sz="1700" dirty="0">
                          <a:effectLst/>
                        </a:rPr>
                        <a:t/>
                      </a:r>
                      <a:br>
                        <a:rPr lang="fr-FR" sz="1700" dirty="0">
                          <a:effectLst/>
                        </a:rPr>
                      </a:br>
                      <a:r>
                        <a:rPr lang="fr-FR" sz="1700" dirty="0">
                          <a:effectLst/>
                        </a:rPr>
                        <a:t>Encadrement en autonomie du tir à l'arc, par la découverte et l'animation.</a:t>
                      </a:r>
                    </a:p>
                  </a:txBody>
                  <a:tcPr marL="45296" marR="45296" marT="45296" marB="45296" anchor="ctr">
                    <a:lnL w="9525" cap="flat" cmpd="sng" algn="ctr">
                      <a:solidFill>
                        <a:srgbClr val="0909B0"/>
                      </a:solidFill>
                      <a:prstDash val="solid"/>
                      <a:round/>
                      <a:headEnd type="none" w="med" len="med"/>
                      <a:tailEnd type="none" w="med" len="med"/>
                    </a:lnL>
                    <a:lnR w="9525" cap="flat" cmpd="sng" algn="ctr">
                      <a:solidFill>
                        <a:srgbClr val="0909B0"/>
                      </a:solidFill>
                      <a:prstDash val="solid"/>
                      <a:round/>
                      <a:headEnd type="none" w="med" len="med"/>
                      <a:tailEnd type="none" w="med" len="med"/>
                    </a:lnR>
                    <a:lnT w="9525" cap="flat" cmpd="sng" algn="ctr">
                      <a:solidFill>
                        <a:srgbClr val="0909B0"/>
                      </a:solidFill>
                      <a:prstDash val="solid"/>
                      <a:round/>
                      <a:headEnd type="none" w="med" len="med"/>
                      <a:tailEnd type="none" w="med" len="med"/>
                    </a:lnT>
                    <a:lnB w="9525" cap="flat" cmpd="sng" algn="ctr">
                      <a:solidFill>
                        <a:srgbClr val="0909B0"/>
                      </a:solidFill>
                      <a:prstDash val="solid"/>
                      <a:round/>
                      <a:headEnd type="none" w="med" len="med"/>
                      <a:tailEnd type="none" w="med" len="med"/>
                    </a:lnB>
                    <a:solidFill>
                      <a:srgbClr val="FFFFFF"/>
                    </a:solidFill>
                  </a:tcPr>
                </a:tc>
                <a:tc>
                  <a:txBody>
                    <a:bodyPr/>
                    <a:lstStyle/>
                    <a:p>
                      <a:pPr algn="l"/>
                      <a:r>
                        <a:rPr lang="fr-FR" sz="1700" dirty="0">
                          <a:effectLst/>
                        </a:rPr>
                        <a:t/>
                      </a:r>
                      <a:br>
                        <a:rPr lang="fr-FR" sz="1700" dirty="0">
                          <a:effectLst/>
                        </a:rPr>
                      </a:br>
                      <a:r>
                        <a:rPr lang="fr-FR" sz="1700" dirty="0">
                          <a:effectLst/>
                        </a:rPr>
                        <a:t>Dans la limite de 12 pratiquants ;Durant la période allant du début des vacances de printemps à la fin des vacances d'été, conformément aux dates du calendrier des vacances scolaires fixé par les ministères de l'enseignement supérieur et de l'éducation nationale ;</a:t>
                      </a:r>
                    </a:p>
                    <a:p>
                      <a:pPr algn="l"/>
                      <a:r>
                        <a:rPr lang="fr-FR" sz="1700" dirty="0">
                          <a:effectLst/>
                        </a:rPr>
                        <a:t>A l'exclusion du temps scolaire contraint ;</a:t>
                      </a:r>
                    </a:p>
                    <a:p>
                      <a:pPr algn="l"/>
                      <a:r>
                        <a:rPr lang="fr-FR" sz="1700" dirty="0">
                          <a:effectLst/>
                        </a:rPr>
                        <a:t>Dans les structures de loisirs sportifs, socio-éducatives et de tourisme.</a:t>
                      </a:r>
                    </a:p>
                  </a:txBody>
                  <a:tcPr marL="45296" marR="45296" marT="45296" marB="45296" anchor="ctr">
                    <a:lnL w="9525" cap="flat" cmpd="sng" algn="ctr">
                      <a:solidFill>
                        <a:srgbClr val="0909B0"/>
                      </a:solidFill>
                      <a:prstDash val="solid"/>
                      <a:round/>
                      <a:headEnd type="none" w="med" len="med"/>
                      <a:tailEnd type="none" w="med" len="med"/>
                    </a:lnL>
                    <a:lnR w="9525" cap="flat" cmpd="sng" algn="ctr">
                      <a:solidFill>
                        <a:srgbClr val="0909B0"/>
                      </a:solidFill>
                      <a:prstDash val="solid"/>
                      <a:round/>
                      <a:headEnd type="none" w="med" len="med"/>
                      <a:tailEnd type="none" w="med" len="med"/>
                    </a:lnR>
                    <a:lnT w="9525" cap="flat" cmpd="sng" algn="ctr">
                      <a:solidFill>
                        <a:srgbClr val="0909B0"/>
                      </a:solidFill>
                      <a:prstDash val="solid"/>
                      <a:round/>
                      <a:headEnd type="none" w="med" len="med"/>
                      <a:tailEnd type="none" w="med" len="med"/>
                    </a:lnT>
                    <a:lnB w="9525" cap="flat" cmpd="sng" algn="ctr">
                      <a:solidFill>
                        <a:srgbClr val="0909B0"/>
                      </a:solidFill>
                      <a:prstDash val="solid"/>
                      <a:round/>
                      <a:headEnd type="none" w="med" len="med"/>
                      <a:tailEnd type="none" w="med" len="med"/>
                    </a:lnB>
                    <a:solidFill>
                      <a:srgbClr val="FFFFFF"/>
                    </a:solidFill>
                  </a:tcPr>
                </a:tc>
              </a:tr>
            </a:tbl>
          </a:graphicData>
        </a:graphic>
      </p:graphicFrame>
      <p:sp>
        <p:nvSpPr>
          <p:cNvPr id="5" name="ZoneTexte 4"/>
          <p:cNvSpPr txBox="1"/>
          <p:nvPr/>
        </p:nvSpPr>
        <p:spPr>
          <a:xfrm>
            <a:off x="658437" y="5340626"/>
            <a:ext cx="7827126" cy="923330"/>
          </a:xfrm>
          <a:prstGeom prst="rect">
            <a:avLst/>
          </a:prstGeom>
          <a:noFill/>
        </p:spPr>
        <p:txBody>
          <a:bodyPr wrap="square" rtlCol="0">
            <a:spAutoFit/>
          </a:bodyPr>
          <a:lstStyle/>
          <a:p>
            <a:r>
              <a:rPr lang="fr-FR" b="1" dirty="0" smtClean="0"/>
              <a:t>Comment justifier ces dispositions pour des raisons de sécurité ?</a:t>
            </a:r>
          </a:p>
          <a:p>
            <a:endParaRPr lang="fr-FR" b="1" dirty="0"/>
          </a:p>
          <a:p>
            <a:r>
              <a:rPr lang="fr-FR" b="1" dirty="0" smtClean="0"/>
              <a:t>Le tir à l’arc serait moins dangereux l’été que l’hiver ?</a:t>
            </a:r>
            <a:endParaRPr lang="fr-FR" b="1" dirty="0"/>
          </a:p>
        </p:txBody>
      </p:sp>
    </p:spTree>
    <p:extLst>
      <p:ext uri="{BB962C8B-B14F-4D97-AF65-F5344CB8AC3E}">
        <p14:creationId xmlns:p14="http://schemas.microsoft.com/office/powerpoint/2010/main" val="195311160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1345</TotalTime>
  <Words>716</Words>
  <Application>Microsoft Office PowerPoint</Application>
  <PresentationFormat>Affichage à l'écran (4:3)</PresentationFormat>
  <Paragraphs>307</Paragraphs>
  <Slides>20</Slides>
  <Notes>13</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II.2 Les pistes de travail évoquées lors des ateliers « gouvernance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Patrick Bayeux</dc:creator>
  <cp:lastModifiedBy>RENOUX, Yannick (DIRECTION DES SPORTS/DS C/DS C1)</cp:lastModifiedBy>
  <cp:revision>63</cp:revision>
  <dcterms:created xsi:type="dcterms:W3CDTF">2018-03-22T10:43:17Z</dcterms:created>
  <dcterms:modified xsi:type="dcterms:W3CDTF">2019-02-04T16:25:26Z</dcterms:modified>
</cp:coreProperties>
</file>