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10"/>
  </p:notesMasterIdLst>
  <p:sldIdLst>
    <p:sldId id="446" r:id="rId2"/>
    <p:sldId id="485" r:id="rId3"/>
    <p:sldId id="482" r:id="rId4"/>
    <p:sldId id="449" r:id="rId5"/>
    <p:sldId id="448" r:id="rId6"/>
    <p:sldId id="455" r:id="rId7"/>
    <p:sldId id="480" r:id="rId8"/>
    <p:sldId id="488" r:id="rId9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67" userDrawn="1">
          <p15:clr>
            <a:srgbClr val="A4A3A4"/>
          </p15:clr>
        </p15:guide>
        <p15:guide id="2" orient="horz" pos="191" userDrawn="1">
          <p15:clr>
            <a:srgbClr val="A4A3A4"/>
          </p15:clr>
        </p15:guide>
        <p15:guide id="3" orient="horz" pos="849" userDrawn="1">
          <p15:clr>
            <a:srgbClr val="A4A3A4"/>
          </p15:clr>
        </p15:guide>
        <p15:guide id="4" orient="horz" pos="821" userDrawn="1">
          <p15:clr>
            <a:srgbClr val="A4A3A4"/>
          </p15:clr>
        </p15:guide>
        <p15:guide id="5" orient="horz" pos="3049" userDrawn="1">
          <p15:clr>
            <a:srgbClr val="A4A3A4"/>
          </p15:clr>
        </p15:guide>
        <p15:guide id="6" orient="horz" pos="3162" userDrawn="1">
          <p15:clr>
            <a:srgbClr val="A4A3A4"/>
          </p15:clr>
        </p15:guide>
        <p15:guide id="7" pos="2880" userDrawn="1">
          <p15:clr>
            <a:srgbClr val="A4A3A4"/>
          </p15:clr>
        </p15:guide>
        <p15:guide id="8" pos="476" userDrawn="1">
          <p15:clr>
            <a:srgbClr val="A4A3A4"/>
          </p15:clr>
        </p15:guide>
        <p15:guide id="9" pos="5193" userDrawn="1">
          <p15:clr>
            <a:srgbClr val="A4A3A4"/>
          </p15:clr>
        </p15:guide>
        <p15:guide id="10" pos="54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A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5615" autoAdjust="0"/>
  </p:normalViewPr>
  <p:slideViewPr>
    <p:cSldViewPr snapToGrid="0" showGuides="1">
      <p:cViewPr varScale="1">
        <p:scale>
          <a:sx n="133" d="100"/>
          <a:sy n="133" d="100"/>
        </p:scale>
        <p:origin x="75" y="171"/>
      </p:cViewPr>
      <p:guideLst>
        <p:guide orient="horz" pos="2867"/>
        <p:guide orient="horz" pos="191"/>
        <p:guide orient="horz" pos="849"/>
        <p:guide orient="horz" pos="821"/>
        <p:guide orient="horz" pos="3049"/>
        <p:guide orient="horz" pos="3162"/>
        <p:guide pos="2880"/>
        <p:guide pos="476"/>
        <p:guide pos="5193"/>
        <p:guide pos="5465"/>
      </p:guideLst>
    </p:cSldViewPr>
  </p:slideViewPr>
  <p:outlineViewPr>
    <p:cViewPr>
      <p:scale>
        <a:sx n="33" d="100"/>
        <a:sy n="33" d="100"/>
      </p:scale>
      <p:origin x="0" y="-62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68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oit CHANAL" userId="137b4e1b-a260-4d1a-878d-434f45d9938c" providerId="ADAL" clId="{B324AE45-D14F-4086-8744-9FD2BE39059B}"/>
    <pc:docChg chg="modSld">
      <pc:chgData name="Benoit CHANAL" userId="137b4e1b-a260-4d1a-878d-434f45d9938c" providerId="ADAL" clId="{B324AE45-D14F-4086-8744-9FD2BE39059B}" dt="2021-04-15T07:12:29.016" v="2" actId="20577"/>
      <pc:docMkLst>
        <pc:docMk/>
      </pc:docMkLst>
      <pc:sldChg chg="modSp mod">
        <pc:chgData name="Benoit CHANAL" userId="137b4e1b-a260-4d1a-878d-434f45d9938c" providerId="ADAL" clId="{B324AE45-D14F-4086-8744-9FD2BE39059B}" dt="2021-04-15T07:12:29.016" v="2" actId="20577"/>
        <pc:sldMkLst>
          <pc:docMk/>
          <pc:sldMk cId="1003064043" sldId="446"/>
        </pc:sldMkLst>
        <pc:spChg chg="mod">
          <ac:chgData name="Benoit CHANAL" userId="137b4e1b-a260-4d1a-878d-434f45d9938c" providerId="ADAL" clId="{B324AE45-D14F-4086-8744-9FD2BE39059B}" dt="2021-04-15T07:12:29.016" v="2" actId="20577"/>
          <ac:spMkLst>
            <pc:docMk/>
            <pc:sldMk cId="1003064043" sldId="446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15/04/2021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1" y="4797635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cap="all" dirty="0"/>
              <a:t>18/11/2020</a:t>
            </a: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3" y="1248683"/>
            <a:ext cx="8424615" cy="242951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4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1" y="1707654"/>
            <a:ext cx="8424335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1" y="4797635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cap="all" dirty="0"/>
              <a:t>18/11/2020</a:t>
            </a:r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4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18857" y="1663871"/>
            <a:ext cx="4116659" cy="24734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1" name="Espace réservé du texte 11">
            <a:extLst>
              <a:ext uri="{FF2B5EF4-FFF2-40B4-BE49-F238E27FC236}">
                <a16:creationId xmlns:a16="http://schemas.microsoft.com/office/drawing/2014/main" id="{4E64BC6F-CE89-0445-A145-BFC93BAAE2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643205" y="1663871"/>
            <a:ext cx="4116659" cy="24734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2" name="Espace réservé du texte 7">
            <a:extLst>
              <a:ext uri="{FF2B5EF4-FFF2-40B4-BE49-F238E27FC236}">
                <a16:creationId xmlns:a16="http://schemas.microsoft.com/office/drawing/2014/main" id="{E06A87AD-3F1C-2D42-B1A8-428F1A8D2BD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18857" y="1411321"/>
            <a:ext cx="4116659" cy="242951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/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id="{EFE6F436-1E1F-6D4B-BC13-5EFF2254800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623229" y="1411321"/>
            <a:ext cx="4116659" cy="242951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/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316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2" y="4797635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cap="all" dirty="0"/>
              <a:t>18/11/2020</a:t>
            </a:r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3" y="682805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4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2" y="4797635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cap="all" dirty="0"/>
              <a:t>18/11/2020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4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3" y="1248683"/>
            <a:ext cx="8424615" cy="242951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3" y="682805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31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2" y="4797635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cap="all" dirty="0"/>
              <a:t>18/11/2020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3" y="1248683"/>
            <a:ext cx="8424615" cy="242951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3" y="682805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4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2" y="4797635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cap="all" dirty="0"/>
              <a:t>18/11/2020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3" y="1248683"/>
            <a:ext cx="8424615" cy="242951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3" y="682805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4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30" y="1707658"/>
            <a:ext cx="5761039" cy="2879725"/>
          </a:xfrm>
        </p:spPr>
        <p:txBody>
          <a:bodyPr/>
          <a:lstStyle/>
          <a:p>
            <a:r>
              <a:rPr lang="en-US"/>
              <a:t>Click icon to add chart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122764" indent="0">
              <a:spcBef>
                <a:spcPts val="667"/>
              </a:spcBef>
              <a:spcAft>
                <a:spcPts val="0"/>
              </a:spcAft>
              <a:buNone/>
              <a:tabLst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1" y="4784400"/>
            <a:ext cx="8424615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2" y="4797635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cap="all" dirty="0"/>
              <a:t>18/11/2020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59E47F1-2102-D14D-B946-BF6EDB3FDA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80002" y="179999"/>
            <a:ext cx="2163052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6DF68A3-58D2-A54F-9030-CB89045A0A25}"/>
              </a:ext>
            </a:extLst>
          </p:cNvPr>
          <p:cNvSpPr/>
          <p:nvPr userDrawn="1"/>
        </p:nvSpPr>
        <p:spPr>
          <a:xfrm>
            <a:off x="0" y="738000"/>
            <a:ext cx="9144000" cy="4443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5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fr-FR" cap="all" dirty="0"/>
              <a:t>18/11/2020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4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15/04/2021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53"/>
            <a:ext cx="3191600" cy="447947"/>
          </a:xfrm>
        </p:spPr>
        <p:txBody>
          <a:bodyPr anchor="ctr" anchorCtr="0"/>
          <a:lstStyle>
            <a:lvl1pPr algn="l">
              <a:defRPr sz="1533"/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F927FF3-1B2D-5244-B021-F0D282DFE5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59999"/>
            <a:ext cx="3780000" cy="270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3" y="1707658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4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1" y="4784400"/>
            <a:ext cx="8424615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3" y="682805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cap="all" dirty="0"/>
              <a:t>18/11/2020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CF162A95-DBF3-EB4D-94A9-B525B12195C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72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22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hf hdr="0"/>
  <p:txStyles>
    <p:titleStyle>
      <a:lvl1pPr marL="19050" indent="0" algn="l" defTabSz="1219170" rtl="0" eaLnBrk="1" latinLnBrk="0" hangingPunct="1">
        <a:lnSpc>
          <a:spcPct val="90000"/>
        </a:lnSpc>
        <a:spcBef>
          <a:spcPct val="0"/>
        </a:spcBef>
        <a:buNone/>
        <a:tabLst/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76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tabLst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588" indent="-228594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8582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948576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236569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indent="0" algn="l" defTabSz="1219170" rtl="0" eaLnBrk="1" latinLnBrk="0" hangingPunct="1">
        <a:spcBef>
          <a:spcPct val="20000"/>
        </a:spcBef>
        <a:buFont typeface="Arial" pitchFamily="34" charset="0"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4194178" y="4194579"/>
            <a:ext cx="4806947" cy="242951"/>
          </a:xfrm>
        </p:spPr>
        <p:txBody>
          <a:bodyPr/>
          <a:lstStyle/>
          <a:p>
            <a:r>
              <a:rPr lang="fr-FR" dirty="0"/>
              <a:t>Direction des sports – Avril 2021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779601" y="1965084"/>
            <a:ext cx="5956297" cy="539991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2060"/>
                </a:solidFill>
              </a:rPr>
              <a:t>Déploiement du Pass’Sport</a:t>
            </a:r>
          </a:p>
        </p:txBody>
      </p:sp>
    </p:spTree>
    <p:extLst>
      <p:ext uri="{BB962C8B-B14F-4D97-AF65-F5344CB8AC3E}">
        <p14:creationId xmlns:p14="http://schemas.microsoft.com/office/powerpoint/2010/main" val="1003064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18857" y="1838424"/>
            <a:ext cx="3910243" cy="2733575"/>
          </a:xfrm>
        </p:spPr>
        <p:txBody>
          <a:bodyPr/>
          <a:lstStyle/>
          <a:p>
            <a:pPr marL="172637" lvl="1" indent="-172637" algn="just">
              <a:lnSpc>
                <a:spcPct val="93000"/>
              </a:lnSpc>
              <a:spcBef>
                <a:spcPts val="451"/>
              </a:spcBef>
              <a:spcAft>
                <a:spcPts val="451"/>
              </a:spcAft>
            </a:pPr>
            <a:r>
              <a:rPr lang="fr-FR" sz="1100" dirty="0"/>
              <a:t>Une baisse importante de la pratique sportive en club (-20% de licences en 2020-2021) notamment chez les jeunes</a:t>
            </a:r>
          </a:p>
          <a:p>
            <a:pPr marL="172637" lvl="1" indent="-172637" algn="just">
              <a:lnSpc>
                <a:spcPct val="93000"/>
              </a:lnSpc>
              <a:spcBef>
                <a:spcPts val="451"/>
              </a:spcBef>
              <a:spcAft>
                <a:spcPts val="451"/>
              </a:spcAft>
            </a:pPr>
            <a:r>
              <a:rPr lang="fr-FR" sz="1100" dirty="0"/>
              <a:t>Des associations sportives en difficultés financières</a:t>
            </a:r>
          </a:p>
          <a:p>
            <a:pPr marL="172637" lvl="1" indent="-172637" algn="just">
              <a:lnSpc>
                <a:spcPct val="93000"/>
              </a:lnSpc>
              <a:spcBef>
                <a:spcPts val="451"/>
              </a:spcBef>
              <a:spcAft>
                <a:spcPts val="451"/>
              </a:spcAft>
            </a:pPr>
            <a:r>
              <a:rPr lang="fr-FR" sz="1100" dirty="0"/>
              <a:t>Une réponse forte annoncée par le Président de la République : favoriser la reprise massive de licences pour les jeunes défavorisés ou éloignés de la pratique</a:t>
            </a:r>
          </a:p>
          <a:p>
            <a:pPr marL="172637" lvl="1" indent="-172637" algn="just">
              <a:lnSpc>
                <a:spcPct val="93000"/>
              </a:lnSpc>
              <a:spcBef>
                <a:spcPts val="451"/>
              </a:spcBef>
              <a:spcAft>
                <a:spcPts val="451"/>
              </a:spcAft>
            </a:pPr>
            <a:r>
              <a:rPr lang="fr-FR" sz="1100" dirty="0"/>
              <a:t>Une réflexion initiée par la direction des sports en septembre 2020 et poursuivie par l’agence nationale du sport (octobre – janvier)</a:t>
            </a:r>
          </a:p>
          <a:p>
            <a:pPr marL="172637" lvl="1" indent="-172637" algn="just">
              <a:lnSpc>
                <a:spcPct val="93000"/>
              </a:lnSpc>
              <a:spcBef>
                <a:spcPts val="451"/>
              </a:spcBef>
              <a:spcAft>
                <a:spcPts val="451"/>
              </a:spcAft>
            </a:pPr>
            <a:r>
              <a:rPr lang="fr-FR" sz="1100" dirty="0"/>
              <a:t>Un déploiement à la rentrée 2021 dans un contexte sanitaire encore incertain à ce jour. </a:t>
            </a:r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>
          <a:xfrm>
            <a:off x="4643205" y="1838425"/>
            <a:ext cx="4116659" cy="2772076"/>
          </a:xfrm>
        </p:spPr>
        <p:txBody>
          <a:bodyPr/>
          <a:lstStyle/>
          <a:p>
            <a:pPr marL="214308" indent="-214308" algn="just">
              <a:buFont typeface="Arial" panose="020B0604020202020204" pitchFamily="34" charset="0"/>
              <a:buChar char="•"/>
            </a:pPr>
            <a:r>
              <a:rPr lang="fr-FR" sz="1100" dirty="0">
                <a:ea typeface="Calibri" panose="020F0502020204030204" pitchFamily="34" charset="0"/>
                <a:cs typeface="Times New Roman" panose="02020603050405020304" pitchFamily="18" charset="0"/>
              </a:rPr>
              <a:t>une aide financière de 50 € versée par l’Etat pour réduire le coût de la prise d’une licence sportive pendant d’un an. </a:t>
            </a:r>
            <a:endParaRPr lang="fr-FR" sz="1100" dirty="0"/>
          </a:p>
          <a:p>
            <a:pPr marL="214308" indent="-214308" algn="just">
              <a:buFont typeface="Arial" panose="020B0604020202020204" pitchFamily="34" charset="0"/>
              <a:buChar char="•"/>
            </a:pPr>
            <a:r>
              <a:rPr lang="fr-FR" sz="1100" dirty="0">
                <a:ea typeface="Calibri" panose="020F0502020204030204" pitchFamily="34" charset="0"/>
                <a:cs typeface="Times New Roman" panose="02020603050405020304" pitchFamily="18" charset="0"/>
              </a:rPr>
              <a:t>Public cible : 6 à 16 ans issus de familles les plus fragiles (QF &lt; ou égal à 600 €) ainsi qu’aux jeunes de 6-20 ans en situation de handicap, bénéficiaires d’une AEEH ou AAH = 2,5 M de jeunes</a:t>
            </a:r>
            <a:endParaRPr lang="fr-FR" sz="1100" dirty="0"/>
          </a:p>
          <a:p>
            <a:pPr marL="214308" indent="-214308" algn="just">
              <a:buFont typeface="Arial" panose="020B0604020202020204" pitchFamily="34" charset="0"/>
              <a:buChar char="•"/>
            </a:pPr>
            <a:r>
              <a:rPr lang="fr-FR" sz="1100" dirty="0">
                <a:ea typeface="Calibri" panose="020F0502020204030204" pitchFamily="34" charset="0"/>
                <a:cs typeface="Times New Roman" panose="02020603050405020304" pitchFamily="18" charset="0"/>
              </a:rPr>
              <a:t>Structures bénéficiaires : les associations sportives affiliées et celles qui sont agréées dans les QPV </a:t>
            </a:r>
            <a:r>
              <a:rPr lang="fr-FR" sz="1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et les territoires des cités éducatives</a:t>
            </a:r>
            <a:r>
              <a:rPr lang="fr-FR" sz="1100" dirty="0">
                <a:ea typeface="Calibri" panose="020F0502020204030204" pitchFamily="34" charset="0"/>
                <a:cs typeface="Times New Roman" panose="02020603050405020304" pitchFamily="18" charset="0"/>
              </a:rPr>
              <a:t>, ainsi que les maisons sports santé </a:t>
            </a:r>
          </a:p>
          <a:p>
            <a:pPr marL="214308" indent="-214308" algn="just">
              <a:buFont typeface="Arial" panose="020B0604020202020204" pitchFamily="34" charset="0"/>
              <a:buChar char="•"/>
            </a:pPr>
            <a:r>
              <a:rPr lang="fr-FR" sz="1100" dirty="0">
                <a:ea typeface="Calibri" panose="020F0502020204030204" pitchFamily="34" charset="0"/>
                <a:cs typeface="Times New Roman" panose="02020603050405020304" pitchFamily="18" charset="0"/>
              </a:rPr>
              <a:t>Date de mise en œuvre : saison sportive 2021-2022 (septembre 2021)</a:t>
            </a:r>
            <a:endParaRPr lang="fr-FR" sz="1100" dirty="0">
              <a:cs typeface="Times New Roman" panose="02020603050405020304" pitchFamily="18" charset="0"/>
            </a:endParaRPr>
          </a:p>
          <a:p>
            <a:pPr marL="214308" indent="-214308" algn="just">
              <a:buFont typeface="Arial" panose="020B0604020202020204" pitchFamily="34" charset="0"/>
              <a:buChar char="•"/>
            </a:pPr>
            <a:r>
              <a:rPr lang="fr-FR" sz="1100" dirty="0">
                <a:cs typeface="Times New Roman" panose="02020603050405020304" pitchFamily="18" charset="0"/>
              </a:rPr>
              <a:t>Nombre de bénéficiaires : avec un taux de recours de 70%, environ 1,8 M</a:t>
            </a:r>
            <a:endParaRPr lang="fr-FR" sz="1100" dirty="0"/>
          </a:p>
          <a:p>
            <a:endParaRPr lang="fr-FR" sz="1100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ctr"/>
            <a:r>
              <a:rPr lang="fr-BE" sz="1200" dirty="0">
                <a:latin typeface="+mj-lt"/>
                <a:cs typeface="Arial" panose="020B0604020202020204" pitchFamily="34" charset="0"/>
              </a:rPr>
              <a:t>Dispositif</a:t>
            </a:r>
            <a:endParaRPr lang="fr-FR"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84" y="423033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sz="2200" dirty="0">
                <a:solidFill>
                  <a:srgbClr val="002060"/>
                </a:solidFill>
              </a:rPr>
              <a:t>Contexte et dispositif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11" name="ListLeanHorizontalTextTopic0"/>
          <p:cNvSpPr txBox="1">
            <a:spLocks noGrp="1"/>
          </p:cNvSpPr>
          <p:nvPr>
            <p:ph type="body" sz="quarter" idx="16"/>
          </p:nvPr>
        </p:nvSpPr>
        <p:spPr>
          <a:prstGeom prst="rect">
            <a:avLst/>
          </a:prstGeom>
        </p:spPr>
        <p:txBody>
          <a:bodyPr wrap="square" lIns="0" tIns="0" rIns="0" bIns="54000" anchor="b">
            <a:spAutoFit/>
          </a:bodyPr>
          <a:lstStyle/>
          <a:p>
            <a:pPr marL="226913" indent="-226913" algn="ctr">
              <a:lnSpc>
                <a:spcPct val="93000"/>
              </a:lnSpc>
              <a:buSzPct val="100000"/>
              <a:defRPr/>
            </a:pPr>
            <a:r>
              <a:rPr lang="fr-BE" sz="1200" b="1" dirty="0">
                <a:latin typeface="+mj-lt"/>
                <a:cs typeface="Arial" panose="020B0604020202020204" pitchFamily="34" charset="0"/>
              </a:rPr>
              <a:t>Contexte</a:t>
            </a:r>
            <a:endParaRPr lang="fr-BE" sz="1351" b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3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254860" y="148871"/>
            <a:ext cx="4611829" cy="539991"/>
          </a:xfrm>
        </p:spPr>
        <p:txBody>
          <a:bodyPr>
            <a:normAutofit/>
          </a:bodyPr>
          <a:lstStyle/>
          <a:p>
            <a:r>
              <a:rPr lang="fr-FR" sz="2200" dirty="0">
                <a:solidFill>
                  <a:srgbClr val="002060"/>
                </a:solidFill>
              </a:rPr>
              <a:t>Notre vision du succès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>
          <a:xfrm>
            <a:off x="711424" y="1058712"/>
            <a:ext cx="7923421" cy="3544461"/>
          </a:xfr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spcAft>
                <a:spcPts val="0"/>
              </a:spcAft>
            </a:pPr>
            <a:r>
              <a:rPr lang="fr-FR" sz="1400" dirty="0"/>
              <a:t>On aura réussi si : </a:t>
            </a:r>
          </a:p>
          <a:p>
            <a:pPr algn="just">
              <a:spcAft>
                <a:spcPts val="0"/>
              </a:spcAft>
            </a:pPr>
            <a:endParaRPr lang="fr-FR" sz="1400" dirty="0"/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r>
              <a:rPr lang="fr-FR" sz="1400" dirty="0"/>
              <a:t>1,8 millions de jeunes accèdent à une pratique sportive en club d’ici la fin 2021 ;</a:t>
            </a:r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endParaRPr lang="fr-FR" sz="1400" dirty="0"/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r>
              <a:rPr lang="fr-FR" sz="1400" dirty="0"/>
              <a:t>le taux d’abandon des jeunes dans l’année est faible ; </a:t>
            </a:r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endParaRPr lang="fr-FR" sz="1400" dirty="0"/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r>
              <a:rPr lang="fr-FR" sz="1400" dirty="0">
                <a:solidFill>
                  <a:srgbClr val="FF0000"/>
                </a:solidFill>
              </a:rPr>
              <a:t>la mobilisation et la synergie entre les acteurs est renforcée </a:t>
            </a:r>
            <a:r>
              <a:rPr lang="fr-FR" sz="1400" dirty="0"/>
              <a:t>(collectivités, associations sportives, établissements scolaires ….) ;</a:t>
            </a:r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endParaRPr lang="fr-FR" sz="1400" dirty="0"/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r>
              <a:rPr lang="fr-FR" sz="1400" dirty="0"/>
              <a:t>la complémentarité a été organisée avec les collectivités locales </a:t>
            </a:r>
            <a:r>
              <a:rPr lang="fr-FR" sz="1400" dirty="0">
                <a:solidFill>
                  <a:srgbClr val="FF0000"/>
                </a:solidFill>
              </a:rPr>
              <a:t>et les fédérations volontaires</a:t>
            </a:r>
            <a:r>
              <a:rPr lang="fr-FR" sz="1400" dirty="0"/>
              <a:t> ; </a:t>
            </a:r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endParaRPr lang="fr-FR" sz="1400" dirty="0"/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r>
              <a:rPr lang="fr-FR" sz="1400" dirty="0"/>
              <a:t>le taux de satisfaction des usagers est supérieur à 80% ;</a:t>
            </a:r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endParaRPr lang="fr-FR" sz="1400" dirty="0"/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r>
              <a:rPr lang="fr-FR" sz="1400" dirty="0">
                <a:solidFill>
                  <a:srgbClr val="FF0000"/>
                </a:solidFill>
              </a:rPr>
              <a:t>le projet sportif a été adapté à ce public spécifique </a:t>
            </a:r>
            <a:r>
              <a:rPr lang="fr-FR" sz="1400" dirty="0"/>
              <a:t>;</a:t>
            </a:r>
          </a:p>
          <a:p>
            <a:pPr marL="465664" indent="-342900" algn="just">
              <a:spcAft>
                <a:spcPts val="0"/>
              </a:spcAft>
              <a:buFontTx/>
              <a:buChar char="-"/>
            </a:pPr>
            <a:endParaRPr lang="fr-FR" sz="1400" dirty="0"/>
          </a:p>
          <a:p>
            <a:pPr marL="465664" indent="-342900">
              <a:lnSpc>
                <a:spcPct val="150000"/>
              </a:lnSpc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172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581257" y="5817059"/>
            <a:ext cx="800214" cy="58666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63747E-8E38-4893-8869-70372B8914E8}"/>
              </a:ext>
            </a:extLst>
          </p:cNvPr>
          <p:cNvSpPr/>
          <p:nvPr/>
        </p:nvSpPr>
        <p:spPr>
          <a:xfrm>
            <a:off x="2331408" y="1100054"/>
            <a:ext cx="6448064" cy="1223364"/>
          </a:xfrm>
          <a:prstGeom prst="rect">
            <a:avLst/>
          </a:prstGeom>
          <a:ln w="9525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36000" rtlCol="0" anchor="t" anchorCtr="0">
            <a:noAutofit/>
          </a:bodyPr>
          <a:lstStyle/>
          <a:p>
            <a:pPr marL="147635" lvl="1" indent="-147635" algn="just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  <a:latin typeface="+mj-lt"/>
              </a:rPr>
              <a:t>La </a:t>
            </a:r>
            <a:r>
              <a:rPr lang="fr-FR" sz="1200" b="1" dirty="0">
                <a:solidFill>
                  <a:srgbClr val="000000"/>
                </a:solidFill>
                <a:latin typeface="+mj-lt"/>
              </a:rPr>
              <a:t>simplicité des démarches </a:t>
            </a:r>
            <a:r>
              <a:rPr lang="fr-FR" sz="1200" dirty="0">
                <a:solidFill>
                  <a:srgbClr val="000000"/>
                </a:solidFill>
                <a:latin typeface="+mj-lt"/>
              </a:rPr>
              <a:t>pour les familles et les associations (</a:t>
            </a:r>
            <a:r>
              <a:rPr lang="fr-FR" sz="1200" b="1" dirty="0">
                <a:solidFill>
                  <a:srgbClr val="000000"/>
                </a:solidFill>
                <a:latin typeface="+mj-lt"/>
              </a:rPr>
              <a:t>dématérialisation) </a:t>
            </a:r>
            <a:r>
              <a:rPr lang="fr-FR" sz="1200" dirty="0">
                <a:solidFill>
                  <a:srgbClr val="000000"/>
                </a:solidFill>
                <a:latin typeface="+mj-lt"/>
              </a:rPr>
              <a:t>pour avoir leur </a:t>
            </a:r>
            <a:r>
              <a:rPr lang="fr-FR" sz="1200" b="1" dirty="0">
                <a:solidFill>
                  <a:srgbClr val="000000"/>
                </a:solidFill>
                <a:latin typeface="+mj-lt"/>
              </a:rPr>
              <a:t>adhésion</a:t>
            </a:r>
            <a:endParaRPr lang="fr-FR" sz="1200" dirty="0">
              <a:solidFill>
                <a:srgbClr val="000000"/>
              </a:solidFill>
              <a:latin typeface="+mj-lt"/>
            </a:endParaRPr>
          </a:p>
          <a:p>
            <a:pPr marL="147635" lvl="1" indent="-147635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  <a:latin typeface="+mj-lt"/>
              </a:rPr>
              <a:t>Une </a:t>
            </a:r>
            <a:r>
              <a:rPr lang="fr-FR" sz="1200" b="1" dirty="0">
                <a:solidFill>
                  <a:srgbClr val="000000"/>
                </a:solidFill>
                <a:latin typeface="+mj-lt"/>
              </a:rPr>
              <a:t>visibilité </a:t>
            </a:r>
            <a:r>
              <a:rPr lang="fr-FR" sz="1200" dirty="0">
                <a:solidFill>
                  <a:srgbClr val="000000"/>
                </a:solidFill>
                <a:latin typeface="+mj-lt"/>
              </a:rPr>
              <a:t>de l’offre pour les familles</a:t>
            </a:r>
          </a:p>
          <a:p>
            <a:pPr marL="147635" lvl="1" indent="-147635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  <a:latin typeface="+mj-lt"/>
              </a:rPr>
              <a:t>Une </a:t>
            </a:r>
            <a:r>
              <a:rPr lang="fr-FR" sz="1200" b="1" dirty="0">
                <a:solidFill>
                  <a:srgbClr val="000000"/>
                </a:solidFill>
                <a:latin typeface="+mj-lt"/>
              </a:rPr>
              <a:t>information adaptée </a:t>
            </a:r>
            <a:r>
              <a:rPr lang="fr-FR" sz="1200" dirty="0">
                <a:solidFill>
                  <a:srgbClr val="000000"/>
                </a:solidFill>
                <a:latin typeface="+mj-lt"/>
              </a:rPr>
              <a:t>et </a:t>
            </a:r>
            <a:r>
              <a:rPr lang="fr-FR" sz="1200" b="1" dirty="0">
                <a:solidFill>
                  <a:srgbClr val="000000"/>
                </a:solidFill>
                <a:latin typeface="+mj-lt"/>
              </a:rPr>
              <a:t>donnée au bon moment</a:t>
            </a:r>
            <a:endParaRPr lang="fr-FR" sz="1200" dirty="0">
              <a:solidFill>
                <a:srgbClr val="000000"/>
              </a:solidFill>
              <a:latin typeface="+mj-lt"/>
            </a:endParaRPr>
          </a:p>
          <a:p>
            <a:pPr marL="147635" lvl="1" indent="-147635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  <a:latin typeface="+mj-lt"/>
              </a:rPr>
              <a:t>La simplicité des </a:t>
            </a:r>
            <a:r>
              <a:rPr lang="fr-FR" sz="1200" b="1" dirty="0">
                <a:solidFill>
                  <a:srgbClr val="000000"/>
                </a:solidFill>
                <a:latin typeface="+mj-lt"/>
              </a:rPr>
              <a:t>procédures de contrôle </a:t>
            </a:r>
            <a:r>
              <a:rPr lang="fr-FR" sz="1200" dirty="0">
                <a:solidFill>
                  <a:srgbClr val="000000"/>
                </a:solidFill>
                <a:latin typeface="+mj-lt"/>
              </a:rPr>
              <a:t>par les DRAJES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7A0773C-4CE1-40EC-930C-3E61F1BB347C}"/>
              </a:ext>
            </a:extLst>
          </p:cNvPr>
          <p:cNvSpPr/>
          <p:nvPr/>
        </p:nvSpPr>
        <p:spPr>
          <a:xfrm>
            <a:off x="2343717" y="2345492"/>
            <a:ext cx="6448064" cy="575542"/>
          </a:xfrm>
          <a:prstGeom prst="rect">
            <a:avLst/>
          </a:prstGeom>
          <a:ln w="9525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 marL="147635" lvl="1" indent="-147635" algn="just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j-lt"/>
              </a:rPr>
              <a:t>Une mobilisation </a:t>
            </a:r>
            <a:r>
              <a:rPr lang="fr-FR" sz="1200" dirty="0">
                <a:solidFill>
                  <a:srgbClr val="000000"/>
                </a:solidFill>
                <a:latin typeface="+mj-lt"/>
              </a:rPr>
              <a:t>des partenaires et une </a:t>
            </a:r>
            <a:r>
              <a:rPr lang="fr-FR" sz="1200" b="1" dirty="0">
                <a:solidFill>
                  <a:srgbClr val="000000"/>
                </a:solidFill>
                <a:latin typeface="+mj-lt"/>
              </a:rPr>
              <a:t>coordination renforcée </a:t>
            </a:r>
            <a:r>
              <a:rPr lang="fr-FR" sz="1200" dirty="0">
                <a:solidFill>
                  <a:srgbClr val="000000"/>
                </a:solidFill>
                <a:latin typeface="+mj-lt"/>
              </a:rPr>
              <a:t>entre acteurs </a:t>
            </a:r>
            <a:r>
              <a:rPr lang="fr-FR" sz="1200" b="1" dirty="0">
                <a:solidFill>
                  <a:srgbClr val="FF0000"/>
                </a:solidFill>
                <a:latin typeface="+mj-lt"/>
              </a:rPr>
              <a:t>pour aller chercher </a:t>
            </a:r>
            <a:r>
              <a:rPr lang="fr-FR" sz="1200" dirty="0">
                <a:solidFill>
                  <a:srgbClr val="FF0000"/>
                </a:solidFill>
                <a:latin typeface="+mj-lt"/>
              </a:rPr>
              <a:t>le public cible</a:t>
            </a:r>
          </a:p>
          <a:p>
            <a:pPr marL="147635" lvl="1" indent="-147635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j-lt"/>
              </a:rPr>
              <a:t>Une complémentarité des dispositifs </a:t>
            </a:r>
            <a:r>
              <a:rPr lang="fr-FR" sz="1200" dirty="0">
                <a:solidFill>
                  <a:srgbClr val="000000"/>
                </a:solidFill>
                <a:latin typeface="+mj-lt"/>
              </a:rPr>
              <a:t>notamment avec les collectivités territoriales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CEA3662-C0A7-4892-970F-5337BA131E9D}"/>
              </a:ext>
            </a:extLst>
          </p:cNvPr>
          <p:cNvSpPr/>
          <p:nvPr/>
        </p:nvSpPr>
        <p:spPr>
          <a:xfrm>
            <a:off x="2344572" y="3126958"/>
            <a:ext cx="6434900" cy="409343"/>
          </a:xfrm>
          <a:prstGeom prst="rect">
            <a:avLst/>
          </a:prstGeom>
          <a:ln w="9525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 marL="147635" lvl="1" indent="-147635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  <a:latin typeface="+mj-lt"/>
              </a:rPr>
              <a:t>Des </a:t>
            </a:r>
            <a:r>
              <a:rPr lang="fr-FR" sz="1200" b="1" dirty="0">
                <a:solidFill>
                  <a:srgbClr val="000000"/>
                </a:solidFill>
                <a:latin typeface="+mj-lt"/>
              </a:rPr>
              <a:t>gardes fous </a:t>
            </a:r>
            <a:r>
              <a:rPr lang="fr-FR" sz="1200" dirty="0">
                <a:solidFill>
                  <a:srgbClr val="000000"/>
                </a:solidFill>
                <a:latin typeface="+mj-lt"/>
              </a:rPr>
              <a:t>pour assurer une maitrise de l’enveloppe budgétaire  </a:t>
            </a:r>
          </a:p>
          <a:p>
            <a:pPr marL="147635" lvl="1" indent="-147635" algn="just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  <a:latin typeface="+mj-lt"/>
              </a:rPr>
              <a:t>Une ouverture du dispositif sur une </a:t>
            </a:r>
            <a:r>
              <a:rPr lang="fr-FR" sz="1200" b="1" dirty="0">
                <a:solidFill>
                  <a:srgbClr val="000000"/>
                </a:solidFill>
                <a:latin typeface="+mj-lt"/>
              </a:rPr>
              <a:t>courte période </a:t>
            </a:r>
            <a:r>
              <a:rPr lang="fr-FR" sz="1200" dirty="0">
                <a:solidFill>
                  <a:srgbClr val="000000"/>
                </a:solidFill>
                <a:latin typeface="+mj-lt"/>
              </a:rPr>
              <a:t>(septembre et octobre)</a:t>
            </a:r>
          </a:p>
        </p:txBody>
      </p:sp>
      <p:cxnSp>
        <p:nvCxnSpPr>
          <p:cNvPr id="48" name="HorizontalLine2">
            <a:extLst>
              <a:ext uri="{FF2B5EF4-FFF2-40B4-BE49-F238E27FC236}">
                <a16:creationId xmlns:a16="http://schemas.microsoft.com/office/drawing/2014/main" id="{4FC2683A-353D-4721-AADD-A0F1885A2945}"/>
              </a:ext>
            </a:extLst>
          </p:cNvPr>
          <p:cNvCxnSpPr>
            <a:cxnSpLocks/>
          </p:cNvCxnSpPr>
          <p:nvPr/>
        </p:nvCxnSpPr>
        <p:spPr>
          <a:xfrm>
            <a:off x="2343717" y="2253462"/>
            <a:ext cx="6448064" cy="0"/>
          </a:xfrm>
          <a:prstGeom prst="line">
            <a:avLst/>
          </a:prstGeom>
          <a:ln w="15875" cmpd="sng">
            <a:solidFill>
              <a:schemeClr val="accent3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bLeanShape Left Angle 17">
            <a:extLst>
              <a:ext uri="{FF2B5EF4-FFF2-40B4-BE49-F238E27FC236}">
                <a16:creationId xmlns:a16="http://schemas.microsoft.com/office/drawing/2014/main" id="{67EB3109-BBFC-45D6-AB6F-5AEC37A4FC93}"/>
              </a:ext>
            </a:extLst>
          </p:cNvPr>
          <p:cNvSpPr>
            <a:spLocks/>
          </p:cNvSpPr>
          <p:nvPr/>
        </p:nvSpPr>
        <p:spPr>
          <a:xfrm>
            <a:off x="523179" y="965105"/>
            <a:ext cx="1409511" cy="1123467"/>
          </a:xfrm>
          <a:custGeom>
            <a:avLst/>
            <a:gdLst>
              <a:gd name="connsiteX0" fmla="*/ 0 w 1270000"/>
              <a:gd name="connsiteY0" fmla="*/ 0 h 476250"/>
              <a:gd name="connsiteX1" fmla="*/ 1270000 w 1270000"/>
              <a:gd name="connsiteY1" fmla="*/ 0 h 476250"/>
              <a:gd name="connsiteX2" fmla="*/ 1270000 w 1270000"/>
              <a:gd name="connsiteY2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0000" h="476250">
                <a:moveTo>
                  <a:pt x="0" y="0"/>
                </a:moveTo>
                <a:lnTo>
                  <a:pt x="1270000" y="0"/>
                </a:lnTo>
                <a:lnTo>
                  <a:pt x="1270000" y="476250"/>
                </a:lnTo>
              </a:path>
            </a:pathLst>
          </a:custGeom>
          <a:ln w="22225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6000" tIns="72000" rIns="36000" bIns="36000" rtlCol="0" anchor="t"/>
          <a:lstStyle/>
          <a:p>
            <a:pPr defTabSz="914377" fontAlgn="base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302683"/>
                </a:solidFill>
              </a:rPr>
              <a:t>Simplicité</a:t>
            </a:r>
            <a:r>
              <a:rPr lang="fr-FR" sz="1600" b="1" dirty="0">
                <a:solidFill>
                  <a:srgbClr val="302683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54" name="RbLeanShape Left Angle 17">
            <a:extLst>
              <a:ext uri="{FF2B5EF4-FFF2-40B4-BE49-F238E27FC236}">
                <a16:creationId xmlns:a16="http://schemas.microsoft.com/office/drawing/2014/main" id="{BC9BE817-F843-4285-92E4-3F814A60FF94}"/>
              </a:ext>
            </a:extLst>
          </p:cNvPr>
          <p:cNvSpPr>
            <a:spLocks/>
          </p:cNvSpPr>
          <p:nvPr/>
        </p:nvSpPr>
        <p:spPr>
          <a:xfrm>
            <a:off x="473240" y="2265309"/>
            <a:ext cx="1438129" cy="571534"/>
          </a:xfrm>
          <a:custGeom>
            <a:avLst/>
            <a:gdLst>
              <a:gd name="connsiteX0" fmla="*/ 0 w 1270000"/>
              <a:gd name="connsiteY0" fmla="*/ 0 h 476250"/>
              <a:gd name="connsiteX1" fmla="*/ 1270000 w 1270000"/>
              <a:gd name="connsiteY1" fmla="*/ 0 h 476250"/>
              <a:gd name="connsiteX2" fmla="*/ 1270000 w 1270000"/>
              <a:gd name="connsiteY2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0000" h="476250">
                <a:moveTo>
                  <a:pt x="0" y="0"/>
                </a:moveTo>
                <a:lnTo>
                  <a:pt x="1270000" y="0"/>
                </a:lnTo>
                <a:lnTo>
                  <a:pt x="1270000" y="476250"/>
                </a:lnTo>
              </a:path>
            </a:pathLst>
          </a:custGeom>
          <a:ln w="22225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6000" tIns="72000" rIns="36000" bIns="36000" rtlCol="0" anchor="t"/>
          <a:lstStyle/>
          <a:p>
            <a:pPr defTabSz="914377" fontAlgn="base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302683"/>
                </a:solidFill>
                <a:latin typeface="+mj-lt"/>
              </a:rPr>
              <a:t>Articulation</a:t>
            </a:r>
            <a:r>
              <a:rPr lang="fr-FR" sz="1600" b="1" dirty="0">
                <a:solidFill>
                  <a:srgbClr val="302683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58" name="RbLeanShape Left Angle 17">
            <a:extLst>
              <a:ext uri="{FF2B5EF4-FFF2-40B4-BE49-F238E27FC236}">
                <a16:creationId xmlns:a16="http://schemas.microsoft.com/office/drawing/2014/main" id="{BFF69475-4C0F-4CFC-AB41-0F9A17596D16}"/>
              </a:ext>
            </a:extLst>
          </p:cNvPr>
          <p:cNvSpPr>
            <a:spLocks/>
          </p:cNvSpPr>
          <p:nvPr/>
        </p:nvSpPr>
        <p:spPr>
          <a:xfrm>
            <a:off x="473240" y="2987989"/>
            <a:ext cx="1459450" cy="548312"/>
          </a:xfrm>
          <a:custGeom>
            <a:avLst/>
            <a:gdLst>
              <a:gd name="connsiteX0" fmla="*/ 0 w 1270000"/>
              <a:gd name="connsiteY0" fmla="*/ 0 h 476250"/>
              <a:gd name="connsiteX1" fmla="*/ 1270000 w 1270000"/>
              <a:gd name="connsiteY1" fmla="*/ 0 h 476250"/>
              <a:gd name="connsiteX2" fmla="*/ 1270000 w 1270000"/>
              <a:gd name="connsiteY2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0000" h="476250">
                <a:moveTo>
                  <a:pt x="0" y="0"/>
                </a:moveTo>
                <a:lnTo>
                  <a:pt x="1270000" y="0"/>
                </a:lnTo>
                <a:lnTo>
                  <a:pt x="1270000" y="476250"/>
                </a:lnTo>
              </a:path>
            </a:pathLst>
          </a:custGeom>
          <a:ln w="22225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6000" tIns="72000" rIns="36000" bIns="36000" rtlCol="0" anchor="t"/>
          <a:lstStyle/>
          <a:p>
            <a:pPr defTabSz="914377" fontAlgn="base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302683"/>
                </a:solidFill>
                <a:latin typeface="+mj-lt"/>
              </a:rPr>
              <a:t>Maitrise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C94527E-5E01-43B4-9A8A-854C7F511FE6}"/>
              </a:ext>
            </a:extLst>
          </p:cNvPr>
          <p:cNvSpPr>
            <a:spLocks/>
          </p:cNvSpPr>
          <p:nvPr/>
        </p:nvSpPr>
        <p:spPr>
          <a:xfrm>
            <a:off x="2352135" y="3777346"/>
            <a:ext cx="6427338" cy="895630"/>
          </a:xfrm>
          <a:prstGeom prst="rect">
            <a:avLst/>
          </a:prstGeom>
          <a:ln w="9525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 marL="147635" lvl="1" indent="-147635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</a:rPr>
              <a:t>Une </a:t>
            </a:r>
            <a:r>
              <a:rPr lang="fr-FR" sz="1200" b="1" dirty="0">
                <a:solidFill>
                  <a:srgbClr val="000000"/>
                </a:solidFill>
              </a:rPr>
              <a:t>équipe projet </a:t>
            </a:r>
            <a:r>
              <a:rPr lang="fr-FR" sz="1200" dirty="0">
                <a:solidFill>
                  <a:srgbClr val="000000"/>
                </a:solidFill>
              </a:rPr>
              <a:t>dédiée</a:t>
            </a:r>
          </a:p>
          <a:p>
            <a:pPr marL="147635" lvl="1" indent="-147635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</a:rPr>
              <a:t>Les </a:t>
            </a:r>
            <a:r>
              <a:rPr lang="fr-FR" sz="1200" b="1" dirty="0">
                <a:solidFill>
                  <a:srgbClr val="000000"/>
                </a:solidFill>
              </a:rPr>
              <a:t>DRAJES</a:t>
            </a:r>
            <a:r>
              <a:rPr lang="fr-FR" sz="1200" dirty="0">
                <a:solidFill>
                  <a:srgbClr val="000000"/>
                </a:solidFill>
              </a:rPr>
              <a:t> en charge du pilotage territorial </a:t>
            </a:r>
          </a:p>
          <a:p>
            <a:pPr marL="147635" lvl="1" indent="-147635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</a:rPr>
              <a:t>Un suivi du déploiement à un rythme très </a:t>
            </a:r>
            <a:r>
              <a:rPr lang="fr-FR" sz="1200" b="1" dirty="0">
                <a:solidFill>
                  <a:srgbClr val="000000"/>
                </a:solidFill>
              </a:rPr>
              <a:t>régulier</a:t>
            </a:r>
          </a:p>
          <a:p>
            <a:pPr marL="147635" lvl="1" indent="-147635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000000"/>
                </a:solidFill>
              </a:rPr>
              <a:t>Une agilité </a:t>
            </a:r>
            <a:r>
              <a:rPr lang="fr-FR" sz="1200" dirty="0">
                <a:solidFill>
                  <a:srgbClr val="FF0000"/>
                </a:solidFill>
              </a:rPr>
              <a:t>permettant une </a:t>
            </a:r>
            <a:r>
              <a:rPr lang="fr-FR" sz="1200" b="1" dirty="0">
                <a:solidFill>
                  <a:srgbClr val="FF0000"/>
                </a:solidFill>
              </a:rPr>
              <a:t>adaptation aux résultats et aux réalités </a:t>
            </a:r>
            <a:r>
              <a:rPr lang="fr-FR" sz="1200" b="1" dirty="0">
                <a:solidFill>
                  <a:srgbClr val="000000"/>
                </a:solidFill>
              </a:rPr>
              <a:t>des territoires</a:t>
            </a:r>
          </a:p>
        </p:txBody>
      </p:sp>
      <p:sp>
        <p:nvSpPr>
          <p:cNvPr id="63" name="RbLeanShape Left Angle 17">
            <a:extLst>
              <a:ext uri="{FF2B5EF4-FFF2-40B4-BE49-F238E27FC236}">
                <a16:creationId xmlns:a16="http://schemas.microsoft.com/office/drawing/2014/main" id="{68E1BED2-972B-4399-AD95-507A96F976AF}"/>
              </a:ext>
            </a:extLst>
          </p:cNvPr>
          <p:cNvSpPr>
            <a:spLocks/>
          </p:cNvSpPr>
          <p:nvPr/>
        </p:nvSpPr>
        <p:spPr>
          <a:xfrm>
            <a:off x="473239" y="3775056"/>
            <a:ext cx="1438129" cy="897920"/>
          </a:xfrm>
          <a:custGeom>
            <a:avLst/>
            <a:gdLst>
              <a:gd name="connsiteX0" fmla="*/ 0 w 1270000"/>
              <a:gd name="connsiteY0" fmla="*/ 0 h 476250"/>
              <a:gd name="connsiteX1" fmla="*/ 1270000 w 1270000"/>
              <a:gd name="connsiteY1" fmla="*/ 0 h 476250"/>
              <a:gd name="connsiteX2" fmla="*/ 1270000 w 1270000"/>
              <a:gd name="connsiteY2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0000" h="476250">
                <a:moveTo>
                  <a:pt x="0" y="0"/>
                </a:moveTo>
                <a:lnTo>
                  <a:pt x="1270000" y="0"/>
                </a:lnTo>
                <a:lnTo>
                  <a:pt x="1270000" y="476250"/>
                </a:lnTo>
              </a:path>
            </a:pathLst>
          </a:custGeom>
          <a:ln w="22225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6000" tIns="72000" rIns="36000" bIns="36000" rtlCol="0" anchor="t"/>
          <a:lstStyle/>
          <a:p>
            <a:pPr defTabSz="914377" fontAlgn="base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302683"/>
                </a:solidFill>
                <a:latin typeface="+mj-lt"/>
              </a:rPr>
              <a:t>Pilotage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375C575-E8F6-43D3-909C-AB00FC00F4AF}"/>
              </a:ext>
            </a:extLst>
          </p:cNvPr>
          <p:cNvSpPr/>
          <p:nvPr/>
        </p:nvSpPr>
        <p:spPr>
          <a:xfrm>
            <a:off x="2337458" y="1410853"/>
            <a:ext cx="1965228" cy="240223"/>
          </a:xfrm>
          <a:prstGeom prst="rect">
            <a:avLst/>
          </a:prstGeom>
          <a:ln w="9525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36000" rtlCol="0" anchor="t" anchorCtr="0">
            <a:noAutofit/>
          </a:bodyPr>
          <a:lstStyle/>
          <a:p>
            <a:pPr marL="147635" lvl="1" indent="-147635" defTabSz="914377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4" name="TextBox 99">
            <a:extLst>
              <a:ext uri="{FF2B5EF4-FFF2-40B4-BE49-F238E27FC236}">
                <a16:creationId xmlns:a16="http://schemas.microsoft.com/office/drawing/2014/main" id="{279D85BC-49A6-427A-9FBD-85648B06C0E8}"/>
              </a:ext>
            </a:extLst>
          </p:cNvPr>
          <p:cNvSpPr txBox="1">
            <a:spLocks/>
          </p:cNvSpPr>
          <p:nvPr/>
        </p:nvSpPr>
        <p:spPr>
          <a:xfrm>
            <a:off x="750300" y="237168"/>
            <a:ext cx="4822263" cy="304699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 defTabSz="914377" fontAlgn="base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fr-FR" sz="22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Les facteurs clés de succès </a:t>
            </a:r>
          </a:p>
        </p:txBody>
      </p:sp>
      <p:cxnSp>
        <p:nvCxnSpPr>
          <p:cNvPr id="75" name="HorizontalLine9">
            <a:extLst>
              <a:ext uri="{FF2B5EF4-FFF2-40B4-BE49-F238E27FC236}">
                <a16:creationId xmlns:a16="http://schemas.microsoft.com/office/drawing/2014/main" id="{3BE453BA-1C7E-4597-B1F5-84368FD0BDA3}"/>
              </a:ext>
            </a:extLst>
          </p:cNvPr>
          <p:cNvCxnSpPr>
            <a:cxnSpLocks/>
          </p:cNvCxnSpPr>
          <p:nvPr/>
        </p:nvCxnSpPr>
        <p:spPr>
          <a:xfrm>
            <a:off x="2311839" y="965105"/>
            <a:ext cx="6479942" cy="0"/>
          </a:xfrm>
          <a:prstGeom prst="line">
            <a:avLst/>
          </a:prstGeom>
          <a:ln w="2222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HorizontalLine2">
            <a:extLst>
              <a:ext uri="{FF2B5EF4-FFF2-40B4-BE49-F238E27FC236}">
                <a16:creationId xmlns:a16="http://schemas.microsoft.com/office/drawing/2014/main" id="{1BDEDA1A-469E-4599-BD47-542184B8282C}"/>
              </a:ext>
            </a:extLst>
          </p:cNvPr>
          <p:cNvCxnSpPr>
            <a:cxnSpLocks/>
          </p:cNvCxnSpPr>
          <p:nvPr/>
        </p:nvCxnSpPr>
        <p:spPr>
          <a:xfrm>
            <a:off x="2365654" y="2987989"/>
            <a:ext cx="6413818" cy="10142"/>
          </a:xfrm>
          <a:prstGeom prst="line">
            <a:avLst/>
          </a:prstGeom>
          <a:ln w="15875" cmpd="sng">
            <a:solidFill>
              <a:schemeClr val="accent3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HorizontalLine2">
            <a:extLst>
              <a:ext uri="{FF2B5EF4-FFF2-40B4-BE49-F238E27FC236}">
                <a16:creationId xmlns:a16="http://schemas.microsoft.com/office/drawing/2014/main" id="{F97B9D53-7E90-4964-8CDD-54B40DD90D17}"/>
              </a:ext>
            </a:extLst>
          </p:cNvPr>
          <p:cNvCxnSpPr>
            <a:cxnSpLocks/>
          </p:cNvCxnSpPr>
          <p:nvPr/>
        </p:nvCxnSpPr>
        <p:spPr>
          <a:xfrm>
            <a:off x="2350976" y="3648518"/>
            <a:ext cx="6448065" cy="0"/>
          </a:xfrm>
          <a:prstGeom prst="line">
            <a:avLst/>
          </a:prstGeom>
          <a:ln w="15875" cmpd="sng">
            <a:solidFill>
              <a:schemeClr val="accent3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312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BDFBA8-22C2-4959-81BC-B0B5B9EDD70C}"/>
              </a:ext>
            </a:extLst>
          </p:cNvPr>
          <p:cNvSpPr>
            <a:spLocks/>
          </p:cNvSpPr>
          <p:nvPr/>
        </p:nvSpPr>
        <p:spPr>
          <a:xfrm>
            <a:off x="889689" y="3203056"/>
            <a:ext cx="45719" cy="502726"/>
          </a:xfrm>
          <a:prstGeom prst="rect">
            <a:avLst/>
          </a:prstGeom>
          <a:solidFill>
            <a:srgbClr val="002060"/>
          </a:solidFill>
          <a:ln w="9525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4000" tIns="54000" rIns="54000" bIns="5400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1425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7AA102-13E4-492C-BE65-A8EDADC69D6F}"/>
              </a:ext>
            </a:extLst>
          </p:cNvPr>
          <p:cNvSpPr>
            <a:spLocks/>
          </p:cNvSpPr>
          <p:nvPr/>
        </p:nvSpPr>
        <p:spPr>
          <a:xfrm>
            <a:off x="887455" y="1973145"/>
            <a:ext cx="45719" cy="489697"/>
          </a:xfrm>
          <a:prstGeom prst="rect">
            <a:avLst/>
          </a:prstGeom>
          <a:solidFill>
            <a:srgbClr val="E6302C"/>
          </a:solidFill>
          <a:ln w="9525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4000" tIns="54000" rIns="54000" bIns="5400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1425" dirty="0"/>
          </a:p>
        </p:txBody>
      </p:sp>
      <p:sp>
        <p:nvSpPr>
          <p:cNvPr id="8" name="RbNavigator">
            <a:extLst>
              <a:ext uri="{FF2B5EF4-FFF2-40B4-BE49-F238E27FC236}">
                <a16:creationId xmlns:a16="http://schemas.microsoft.com/office/drawing/2014/main" id="{D7D21474-6946-4925-8B60-F310F1D21528}"/>
              </a:ext>
            </a:extLst>
          </p:cNvPr>
          <p:cNvSpPr txBox="1"/>
          <p:nvPr/>
        </p:nvSpPr>
        <p:spPr>
          <a:xfrm>
            <a:off x="790577" y="1789798"/>
            <a:ext cx="242957" cy="203481"/>
          </a:xfrm>
          <a:prstGeom prst="hexagon">
            <a:avLst/>
          </a:prstGeom>
          <a:solidFill>
            <a:schemeClr val="accent4"/>
          </a:solidFill>
          <a:ln w="9525"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SzPct val="100000"/>
            </a:pPr>
            <a:r>
              <a:rPr kumimoji="1" lang="fr-FR" sz="1275" dirty="0">
                <a:solidFill>
                  <a:schemeClr val="bg1"/>
                </a:solidFill>
                <a:cs typeface="Arial Narrow" pitchFamily="34" charset="0"/>
              </a:rPr>
              <a:t>2</a:t>
            </a:r>
          </a:p>
        </p:txBody>
      </p:sp>
      <p:sp>
        <p:nvSpPr>
          <p:cNvPr id="9" name="RbNavigator">
            <a:extLst>
              <a:ext uri="{FF2B5EF4-FFF2-40B4-BE49-F238E27FC236}">
                <a16:creationId xmlns:a16="http://schemas.microsoft.com/office/drawing/2014/main" id="{16886565-0A4F-4768-9640-324E247020A8}"/>
              </a:ext>
            </a:extLst>
          </p:cNvPr>
          <p:cNvSpPr txBox="1"/>
          <p:nvPr/>
        </p:nvSpPr>
        <p:spPr>
          <a:xfrm>
            <a:off x="790577" y="3126009"/>
            <a:ext cx="242957" cy="203481"/>
          </a:xfrm>
          <a:prstGeom prst="hexagon">
            <a:avLst/>
          </a:prstGeom>
          <a:solidFill>
            <a:schemeClr val="accent6"/>
          </a:solidFill>
          <a:ln w="9525"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SzPct val="100000"/>
            </a:pPr>
            <a:r>
              <a:rPr kumimoji="1" lang="fr-FR" sz="1275" dirty="0">
                <a:solidFill>
                  <a:schemeClr val="bg1"/>
                </a:solidFill>
                <a:cs typeface="Arial Narrow" pitchFamily="34" charset="0"/>
              </a:rPr>
              <a:t>4</a:t>
            </a:r>
          </a:p>
        </p:txBody>
      </p:sp>
      <p:sp>
        <p:nvSpPr>
          <p:cNvPr id="10" name="Rectangle: Diagonal Corners Snipped 22">
            <a:extLst>
              <a:ext uri="{FF2B5EF4-FFF2-40B4-BE49-F238E27FC236}">
                <a16:creationId xmlns:a16="http://schemas.microsoft.com/office/drawing/2014/main" id="{3D0B2493-873A-4B08-8888-E937B849A6DF}"/>
              </a:ext>
            </a:extLst>
          </p:cNvPr>
          <p:cNvSpPr/>
          <p:nvPr/>
        </p:nvSpPr>
        <p:spPr>
          <a:xfrm rot="5400000">
            <a:off x="2484997" y="-1420642"/>
            <a:ext cx="4057523" cy="8241257"/>
          </a:xfrm>
          <a:prstGeom prst="snip2DiagRect">
            <a:avLst>
              <a:gd name="adj1" fmla="val 0"/>
              <a:gd name="adj2" fmla="val 7900"/>
            </a:avLst>
          </a:prstGeom>
          <a:ln w="2222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4000" tIns="54000" rIns="54000" bIns="5400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endParaRPr lang="fr-FR" sz="1125" dirty="0"/>
          </a:p>
        </p:txBody>
      </p:sp>
      <p:grpSp>
        <p:nvGrpSpPr>
          <p:cNvPr id="11" name="Group 90">
            <a:extLst>
              <a:ext uri="{FF2B5EF4-FFF2-40B4-BE49-F238E27FC236}">
                <a16:creationId xmlns:a16="http://schemas.microsoft.com/office/drawing/2014/main" id="{67082BAC-BE9B-4D5B-BF7D-F84CB6C95BB3}"/>
              </a:ext>
            </a:extLst>
          </p:cNvPr>
          <p:cNvGrpSpPr/>
          <p:nvPr/>
        </p:nvGrpSpPr>
        <p:grpSpPr>
          <a:xfrm>
            <a:off x="1108706" y="1034821"/>
            <a:ext cx="2914118" cy="3101379"/>
            <a:chOff x="757712" y="2096553"/>
            <a:chExt cx="4371557" cy="429001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BF6FCB8-DF6A-41E1-A63C-43052819043C}"/>
                </a:ext>
              </a:extLst>
            </p:cNvPr>
            <p:cNvSpPr>
              <a:spLocks/>
            </p:cNvSpPr>
            <p:nvPr/>
          </p:nvSpPr>
          <p:spPr>
            <a:xfrm>
              <a:off x="801001" y="2096553"/>
              <a:ext cx="4328268" cy="1915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125"/>
                </a:lnSpc>
              </a:pPr>
              <a:r>
                <a:rPr lang="fr-FR" sz="1200" b="1" dirty="0">
                  <a:solidFill>
                    <a:srgbClr val="FFC000"/>
                  </a:solidFill>
                </a:rPr>
                <a:t>COMMUNIQUER ET MOBILISER  </a:t>
              </a:r>
              <a:endParaRPr lang="en-US" sz="1200" b="1" dirty="0">
                <a:solidFill>
                  <a:srgbClr val="FFC000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83E9BCD-F496-4E1C-A6A3-5B8ABDF956A7}"/>
                </a:ext>
              </a:extLst>
            </p:cNvPr>
            <p:cNvSpPr>
              <a:spLocks/>
            </p:cNvSpPr>
            <p:nvPr/>
          </p:nvSpPr>
          <p:spPr>
            <a:xfrm>
              <a:off x="775553" y="3198977"/>
              <a:ext cx="3743727" cy="1955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125"/>
                </a:lnSpc>
              </a:pPr>
              <a:r>
                <a:rPr lang="fr-FR" sz="1200" b="1" dirty="0">
                  <a:solidFill>
                    <a:schemeClr val="accent4"/>
                  </a:solidFill>
                </a:rPr>
                <a:t>PREMIER CONTACT</a:t>
              </a:r>
              <a:endParaRPr lang="en-US" sz="1200" b="1" dirty="0">
                <a:solidFill>
                  <a:schemeClr val="accent4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6DC4B5C-60CA-4996-97BA-D2D57FFFFF37}"/>
                </a:ext>
              </a:extLst>
            </p:cNvPr>
            <p:cNvSpPr>
              <a:spLocks/>
            </p:cNvSpPr>
            <p:nvPr/>
          </p:nvSpPr>
          <p:spPr>
            <a:xfrm>
              <a:off x="757712" y="4107377"/>
              <a:ext cx="3706560" cy="1915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125"/>
                </a:lnSpc>
              </a:pPr>
              <a:r>
                <a:rPr lang="fr-FR" sz="1200" b="1" dirty="0">
                  <a:solidFill>
                    <a:schemeClr val="accent1">
                      <a:lumMod val="75000"/>
                      <a:lumOff val="25000"/>
                    </a:schemeClr>
                  </a:solidFill>
                </a:rPr>
                <a:t>ACCUEIL PAR L’ASSOCIATION</a:t>
              </a:r>
              <a:endParaRPr lang="en-US" sz="1200" b="1" dirty="0">
                <a:solidFill>
                  <a:schemeClr val="accent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0BBD927-CB03-4AA5-A202-A2513F4FE34C}"/>
                </a:ext>
              </a:extLst>
            </p:cNvPr>
            <p:cNvSpPr>
              <a:spLocks/>
            </p:cNvSpPr>
            <p:nvPr/>
          </p:nvSpPr>
          <p:spPr>
            <a:xfrm>
              <a:off x="757712" y="5043063"/>
              <a:ext cx="4107018" cy="19512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125"/>
                </a:lnSpc>
              </a:pPr>
              <a:r>
                <a:rPr lang="fr-FR" sz="1200" b="1" dirty="0">
                  <a:solidFill>
                    <a:schemeClr val="accent6"/>
                  </a:solidFill>
                </a:rPr>
                <a:t>PAIEMENT DE L’AIDE</a:t>
              </a:r>
              <a:endParaRPr lang="en-US" sz="1200" b="1" dirty="0">
                <a:solidFill>
                  <a:schemeClr val="accent6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EFD35F5-2DA2-4555-86D4-AFFD46F5DA35}"/>
                </a:ext>
              </a:extLst>
            </p:cNvPr>
            <p:cNvSpPr>
              <a:spLocks/>
            </p:cNvSpPr>
            <p:nvPr/>
          </p:nvSpPr>
          <p:spPr>
            <a:xfrm>
              <a:off x="775553" y="5927752"/>
              <a:ext cx="4130271" cy="1915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125"/>
                </a:lnSpc>
              </a:pPr>
              <a:r>
                <a:rPr lang="fr-FR" sz="1200" b="1" spc="-15" dirty="0">
                  <a:solidFill>
                    <a:schemeClr val="tx2"/>
                  </a:solidFill>
                </a:rPr>
                <a:t>ACCOMPAGNEMENT DU JEUNE</a:t>
              </a:r>
            </a:p>
          </p:txBody>
        </p:sp>
        <p:sp>
          <p:nvSpPr>
            <p:cNvPr id="18" name="TextBox 47">
              <a:extLst>
                <a:ext uri="{FF2B5EF4-FFF2-40B4-BE49-F238E27FC236}">
                  <a16:creationId xmlns:a16="http://schemas.microsoft.com/office/drawing/2014/main" id="{F728EAEF-E724-497D-BC71-346F319E0F10}"/>
                </a:ext>
              </a:extLst>
            </p:cNvPr>
            <p:cNvSpPr txBox="1">
              <a:spLocks/>
            </p:cNvSpPr>
            <p:nvPr/>
          </p:nvSpPr>
          <p:spPr>
            <a:xfrm>
              <a:off x="757712" y="3452584"/>
              <a:ext cx="4299813" cy="16923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rgbClr val="000000"/>
                </a:buClr>
                <a:buSzPct val="100000"/>
              </a:pPr>
              <a:r>
                <a:rPr lang="fr-FR" sz="900" i="1" dirty="0">
                  <a:cs typeface="Arial Narrow" pitchFamily="34" charset="0"/>
                </a:rPr>
                <a:t>Donner une information individualisée</a:t>
              </a:r>
            </a:p>
          </p:txBody>
        </p:sp>
        <p:sp>
          <p:nvSpPr>
            <p:cNvPr id="19" name="TextBox 48">
              <a:extLst>
                <a:ext uri="{FF2B5EF4-FFF2-40B4-BE49-F238E27FC236}">
                  <a16:creationId xmlns:a16="http://schemas.microsoft.com/office/drawing/2014/main" id="{0EF07DA9-2EF5-4C03-BB21-6B1258214C58}"/>
                </a:ext>
              </a:extLst>
            </p:cNvPr>
            <p:cNvSpPr txBox="1">
              <a:spLocks/>
            </p:cNvSpPr>
            <p:nvPr/>
          </p:nvSpPr>
          <p:spPr>
            <a:xfrm>
              <a:off x="757712" y="4437245"/>
              <a:ext cx="4107018" cy="172423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rgbClr val="000000"/>
                </a:buClr>
                <a:buSzPct val="100000"/>
              </a:pPr>
              <a:r>
                <a:rPr lang="fr-FR" sz="900" i="1" dirty="0">
                  <a:cs typeface="Arial Narrow" pitchFamily="34" charset="0"/>
                </a:rPr>
                <a:t>Accompagner la famille et le jeune dans leur choix</a:t>
              </a:r>
            </a:p>
          </p:txBody>
        </p:sp>
        <p:sp>
          <p:nvSpPr>
            <p:cNvPr id="21" name="TextBox 48">
              <a:extLst>
                <a:ext uri="{FF2B5EF4-FFF2-40B4-BE49-F238E27FC236}">
                  <a16:creationId xmlns:a16="http://schemas.microsoft.com/office/drawing/2014/main" id="{0EF07DA9-2EF5-4C03-BB21-6B1258214C58}"/>
                </a:ext>
              </a:extLst>
            </p:cNvPr>
            <p:cNvSpPr txBox="1">
              <a:spLocks/>
            </p:cNvSpPr>
            <p:nvPr/>
          </p:nvSpPr>
          <p:spPr>
            <a:xfrm>
              <a:off x="776825" y="6217330"/>
              <a:ext cx="3743722" cy="16923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rgbClr val="000000"/>
                </a:buClr>
                <a:buSzPct val="100000"/>
              </a:pPr>
              <a:r>
                <a:rPr lang="fr-FR" sz="900" i="1" dirty="0">
                  <a:cs typeface="Arial Narrow" pitchFamily="34" charset="0"/>
                </a:rPr>
                <a:t>Favoriser l’inscription du jeune dans la durée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F2061D56-CAFC-4CCE-927D-D61E61BEB690}"/>
              </a:ext>
            </a:extLst>
          </p:cNvPr>
          <p:cNvSpPr>
            <a:spLocks/>
          </p:cNvSpPr>
          <p:nvPr/>
        </p:nvSpPr>
        <p:spPr>
          <a:xfrm>
            <a:off x="887455" y="2535047"/>
            <a:ext cx="45719" cy="533645"/>
          </a:xfrm>
          <a:prstGeom prst="rect">
            <a:avLst/>
          </a:prstGeom>
          <a:solidFill>
            <a:srgbClr val="1FA29A"/>
          </a:solidFill>
          <a:ln w="9525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4000" tIns="54000" rIns="54000" bIns="5400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1425" dirty="0"/>
          </a:p>
        </p:txBody>
      </p:sp>
      <p:sp>
        <p:nvSpPr>
          <p:cNvPr id="23" name="RbNavigator">
            <a:extLst>
              <a:ext uri="{FF2B5EF4-FFF2-40B4-BE49-F238E27FC236}">
                <a16:creationId xmlns:a16="http://schemas.microsoft.com/office/drawing/2014/main" id="{36CCDCC0-BA92-4909-AFF8-48ED0EB2535B}"/>
              </a:ext>
            </a:extLst>
          </p:cNvPr>
          <p:cNvSpPr txBox="1"/>
          <p:nvPr/>
        </p:nvSpPr>
        <p:spPr>
          <a:xfrm>
            <a:off x="782248" y="2481277"/>
            <a:ext cx="242957" cy="203481"/>
          </a:xfrm>
          <a:prstGeom prst="hexagon">
            <a:avLst/>
          </a:prstGeom>
          <a:solidFill>
            <a:schemeClr val="accent1">
              <a:lumMod val="75000"/>
              <a:lumOff val="25000"/>
            </a:schemeClr>
          </a:solidFill>
          <a:ln w="9525"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SzPct val="100000"/>
            </a:pPr>
            <a:r>
              <a:rPr kumimoji="1" lang="fr-FR" sz="1275" dirty="0">
                <a:solidFill>
                  <a:schemeClr val="bg1"/>
                </a:solidFill>
                <a:cs typeface="Arial Narrow" pitchFamily="34" charset="0"/>
              </a:rPr>
              <a:t>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F6BF3BA-69F5-4790-9317-215678D5D357}"/>
              </a:ext>
            </a:extLst>
          </p:cNvPr>
          <p:cNvSpPr>
            <a:spLocks/>
          </p:cNvSpPr>
          <p:nvPr/>
        </p:nvSpPr>
        <p:spPr>
          <a:xfrm>
            <a:off x="880050" y="3761674"/>
            <a:ext cx="45923" cy="486886"/>
          </a:xfrm>
          <a:prstGeom prst="rect">
            <a:avLst/>
          </a:prstGeom>
          <a:solidFill>
            <a:srgbClr val="002060"/>
          </a:solidFill>
          <a:ln w="9525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4000" tIns="54000" rIns="54000" bIns="5400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1125" dirty="0"/>
          </a:p>
        </p:txBody>
      </p:sp>
      <p:sp>
        <p:nvSpPr>
          <p:cNvPr id="25" name="RbNavigator">
            <a:extLst>
              <a:ext uri="{FF2B5EF4-FFF2-40B4-BE49-F238E27FC236}">
                <a16:creationId xmlns:a16="http://schemas.microsoft.com/office/drawing/2014/main" id="{3BA59271-2E2A-441B-B855-540FAE801BFD}"/>
              </a:ext>
            </a:extLst>
          </p:cNvPr>
          <p:cNvSpPr txBox="1"/>
          <p:nvPr/>
        </p:nvSpPr>
        <p:spPr>
          <a:xfrm>
            <a:off x="775097" y="3765866"/>
            <a:ext cx="242957" cy="203481"/>
          </a:xfrm>
          <a:prstGeom prst="hexagon">
            <a:avLst/>
          </a:prstGeom>
          <a:solidFill>
            <a:schemeClr val="tx2"/>
          </a:solidFill>
          <a:ln w="9525"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SzPct val="100000"/>
            </a:pPr>
            <a:r>
              <a:rPr kumimoji="1" lang="fr-FR" sz="1275" dirty="0">
                <a:solidFill>
                  <a:schemeClr val="bg1"/>
                </a:solidFill>
                <a:cs typeface="Arial Narrow" pitchFamily="34" charset="0"/>
              </a:rPr>
              <a:t>5</a:t>
            </a:r>
          </a:p>
        </p:txBody>
      </p:sp>
      <p:sp>
        <p:nvSpPr>
          <p:cNvPr id="31" name="SplitText61">
            <a:extLst>
              <a:ext uri="{FF2B5EF4-FFF2-40B4-BE49-F238E27FC236}">
                <a16:creationId xmlns:a16="http://schemas.microsoft.com/office/drawing/2014/main" id="{FCC50A0B-9A8F-4C83-AF49-8E8418B86203}"/>
              </a:ext>
            </a:extLst>
          </p:cNvPr>
          <p:cNvSpPr txBox="1">
            <a:spLocks/>
          </p:cNvSpPr>
          <p:nvPr/>
        </p:nvSpPr>
        <p:spPr>
          <a:xfrm>
            <a:off x="5880999" y="575097"/>
            <a:ext cx="709663" cy="197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0" lvl="1">
              <a:lnSpc>
                <a:spcPct val="90000"/>
              </a:lnSpc>
              <a:spcBef>
                <a:spcPts val="300"/>
              </a:spcBef>
              <a:buSzPct val="100000"/>
            </a:pPr>
            <a:r>
              <a:rPr lang="fr-FR" sz="1425" dirty="0">
                <a:solidFill>
                  <a:schemeClr val="accent6"/>
                </a:solidFill>
                <a:sym typeface="+mn-lt"/>
              </a:rPr>
              <a:t> Actions</a:t>
            </a:r>
          </a:p>
        </p:txBody>
      </p:sp>
      <p:sp>
        <p:nvSpPr>
          <p:cNvPr id="32" name="TextBox 73">
            <a:extLst>
              <a:ext uri="{FF2B5EF4-FFF2-40B4-BE49-F238E27FC236}">
                <a16:creationId xmlns:a16="http://schemas.microsoft.com/office/drawing/2014/main" id="{7FDA4E59-B38D-4D2C-9184-B44AF3898743}"/>
              </a:ext>
            </a:extLst>
          </p:cNvPr>
          <p:cNvSpPr txBox="1">
            <a:spLocks/>
          </p:cNvSpPr>
          <p:nvPr/>
        </p:nvSpPr>
        <p:spPr>
          <a:xfrm>
            <a:off x="4513759" y="1916072"/>
            <a:ext cx="3178111" cy="138499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66436" lvl="1" indent="-66436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endParaRPr lang="fr-FR" sz="1000" dirty="0">
              <a:cs typeface="Arial Narrow" pitchFamily="34" charset="0"/>
            </a:endParaRPr>
          </a:p>
        </p:txBody>
      </p:sp>
      <p:sp>
        <p:nvSpPr>
          <p:cNvPr id="35" name="TextBox 92">
            <a:extLst>
              <a:ext uri="{FF2B5EF4-FFF2-40B4-BE49-F238E27FC236}">
                <a16:creationId xmlns:a16="http://schemas.microsoft.com/office/drawing/2014/main" id="{BD533F2D-3EAB-48A1-98F6-01763E3A11BE}"/>
              </a:ext>
            </a:extLst>
          </p:cNvPr>
          <p:cNvSpPr txBox="1">
            <a:spLocks/>
          </p:cNvSpPr>
          <p:nvPr/>
        </p:nvSpPr>
        <p:spPr>
          <a:xfrm>
            <a:off x="4208278" y="1864694"/>
            <a:ext cx="4056949" cy="45089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80975" lvl="1" indent="-180975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Courrier de la CNAF aux familles bénéficiaires</a:t>
            </a:r>
          </a:p>
          <a:p>
            <a:pPr marL="182563" lvl="1" indent="-182563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Page d’information dédiée sur site internet du ministère</a:t>
            </a:r>
          </a:p>
          <a:p>
            <a:pPr marL="182563" lvl="1" indent="-182563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Centre « ressources » au niveau local</a:t>
            </a:r>
          </a:p>
        </p:txBody>
      </p:sp>
      <p:sp>
        <p:nvSpPr>
          <p:cNvPr id="40" name="TextBox 101">
            <a:extLst>
              <a:ext uri="{FF2B5EF4-FFF2-40B4-BE49-F238E27FC236}">
                <a16:creationId xmlns:a16="http://schemas.microsoft.com/office/drawing/2014/main" id="{4A9A25BB-4383-479A-AEE6-E0BA6FDB29FC}"/>
              </a:ext>
            </a:extLst>
          </p:cNvPr>
          <p:cNvSpPr txBox="1">
            <a:spLocks/>
          </p:cNvSpPr>
          <p:nvPr/>
        </p:nvSpPr>
        <p:spPr>
          <a:xfrm>
            <a:off x="4198303" y="949270"/>
            <a:ext cx="4056950" cy="73866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80975" lvl="1" indent="-180975" algn="just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Campagne de communication nationale à destination des Français</a:t>
            </a:r>
          </a:p>
          <a:p>
            <a:pPr marL="180975" lvl="1" indent="-180975" algn="just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Mobilisation des acteurs nationaux pour accompagner le déploiement</a:t>
            </a:r>
          </a:p>
          <a:p>
            <a:pPr marL="180975" lvl="1" indent="-180975" algn="just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Structuration du pilotage territorial par les DRAJES et articulation avec les collectivités locales, mobilisation des partenaires</a:t>
            </a:r>
          </a:p>
          <a:p>
            <a:pPr marL="180975" lvl="1" indent="-180975" algn="just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Référencement et information des associations volontaires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6F1562D-2E6A-435A-9D39-E5692EF0B1FD}"/>
              </a:ext>
            </a:extLst>
          </p:cNvPr>
          <p:cNvSpPr>
            <a:spLocks/>
          </p:cNvSpPr>
          <p:nvPr/>
        </p:nvSpPr>
        <p:spPr>
          <a:xfrm>
            <a:off x="887455" y="1068146"/>
            <a:ext cx="45923" cy="653471"/>
          </a:xfrm>
          <a:prstGeom prst="rect">
            <a:avLst/>
          </a:prstGeom>
          <a:solidFill>
            <a:srgbClr val="FFC000"/>
          </a:solidFill>
          <a:ln w="28575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4000" tIns="54000" rIns="54000" bIns="5400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1425" dirty="0"/>
          </a:p>
        </p:txBody>
      </p:sp>
      <p:sp>
        <p:nvSpPr>
          <p:cNvPr id="45" name="RbNavigator">
            <a:extLst>
              <a:ext uri="{FF2B5EF4-FFF2-40B4-BE49-F238E27FC236}">
                <a16:creationId xmlns:a16="http://schemas.microsoft.com/office/drawing/2014/main" id="{E6F26E17-F335-4BF9-A4BB-7E89D545A9DB}"/>
              </a:ext>
            </a:extLst>
          </p:cNvPr>
          <p:cNvSpPr txBox="1"/>
          <p:nvPr/>
        </p:nvSpPr>
        <p:spPr>
          <a:xfrm>
            <a:off x="782248" y="988827"/>
            <a:ext cx="242957" cy="203481"/>
          </a:xfrm>
          <a:prstGeom prst="hexagon">
            <a:avLst/>
          </a:prstGeom>
          <a:solidFill>
            <a:srgbClr val="FFC000"/>
          </a:solidFill>
          <a:ln w="9525"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SzPct val="100000"/>
            </a:pPr>
            <a:r>
              <a:rPr kumimoji="1" lang="fr-FR" sz="1275" dirty="0">
                <a:solidFill>
                  <a:schemeClr val="bg1"/>
                </a:solidFill>
                <a:cs typeface="Arial Narrow" pitchFamily="34" charset="0"/>
              </a:rPr>
              <a:t>1</a:t>
            </a:r>
          </a:p>
        </p:txBody>
      </p:sp>
      <p:cxnSp>
        <p:nvCxnSpPr>
          <p:cNvPr id="46" name="Connecteur droit 45"/>
          <p:cNvCxnSpPr>
            <a:cxnSpLocks/>
          </p:cNvCxnSpPr>
          <p:nvPr/>
        </p:nvCxnSpPr>
        <p:spPr>
          <a:xfrm flipV="1">
            <a:off x="640754" y="1574599"/>
            <a:ext cx="134343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2">
            <a:extLst>
              <a:ext uri="{FF2B5EF4-FFF2-40B4-BE49-F238E27FC236}">
                <a16:creationId xmlns:a16="http://schemas.microsoft.com/office/drawing/2014/main" id="{DB48C358-185D-446F-B155-13A553F80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706" y="120466"/>
            <a:ext cx="7302788" cy="561220"/>
          </a:xfrm>
        </p:spPr>
        <p:txBody>
          <a:bodyPr>
            <a:normAutofit/>
          </a:bodyPr>
          <a:lstStyle/>
          <a:p>
            <a:r>
              <a:rPr lang="fr-FR" sz="2200" dirty="0">
                <a:solidFill>
                  <a:srgbClr val="002060"/>
                </a:solidFill>
              </a:rPr>
              <a:t>Les grandes étapes du processus</a:t>
            </a:r>
          </a:p>
        </p:txBody>
      </p:sp>
      <p:sp>
        <p:nvSpPr>
          <p:cNvPr id="48" name="RbNavigator">
            <a:extLst>
              <a:ext uri="{FF2B5EF4-FFF2-40B4-BE49-F238E27FC236}">
                <a16:creationId xmlns:a16="http://schemas.microsoft.com/office/drawing/2014/main" id="{3BA59271-2E2A-441B-B855-540FAE801BFD}"/>
              </a:ext>
            </a:extLst>
          </p:cNvPr>
          <p:cNvSpPr txBox="1"/>
          <p:nvPr/>
        </p:nvSpPr>
        <p:spPr>
          <a:xfrm>
            <a:off x="790577" y="4310877"/>
            <a:ext cx="242957" cy="203481"/>
          </a:xfrm>
          <a:prstGeom prst="hexagon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SzPct val="100000"/>
            </a:pPr>
            <a:r>
              <a:rPr kumimoji="1" lang="fr-FR" sz="1275" dirty="0">
                <a:solidFill>
                  <a:schemeClr val="bg1"/>
                </a:solidFill>
                <a:cs typeface="Arial Narrow" pitchFamily="34" charset="0"/>
              </a:rPr>
              <a:t>6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EFD35F5-2DA2-4555-86D4-AFFD46F5DA35}"/>
              </a:ext>
            </a:extLst>
          </p:cNvPr>
          <p:cNvSpPr>
            <a:spLocks/>
          </p:cNvSpPr>
          <p:nvPr/>
        </p:nvSpPr>
        <p:spPr>
          <a:xfrm>
            <a:off x="1103426" y="4352661"/>
            <a:ext cx="2811817" cy="141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25"/>
              </a:lnSpc>
            </a:pPr>
            <a:r>
              <a:rPr lang="fr-FR" sz="1200" b="1" spc="-15" dirty="0">
                <a:solidFill>
                  <a:schemeClr val="bg1">
                    <a:lumMod val="50000"/>
                  </a:schemeClr>
                </a:solidFill>
              </a:rPr>
              <a:t>SUIVI, </a:t>
            </a:r>
            <a:r>
              <a:rPr lang="fr-FR" sz="1200" b="1" spc="-15" dirty="0">
                <a:solidFill>
                  <a:srgbClr val="FF0000"/>
                </a:solidFill>
              </a:rPr>
              <a:t>AJUSTEMENT</a:t>
            </a:r>
            <a:r>
              <a:rPr lang="fr-FR" sz="1200" b="1" spc="-15" dirty="0">
                <a:solidFill>
                  <a:schemeClr val="bg1">
                    <a:lumMod val="50000"/>
                  </a:schemeClr>
                </a:solidFill>
              </a:rPr>
              <a:t> ET EVALUATION</a:t>
            </a:r>
          </a:p>
        </p:txBody>
      </p:sp>
      <p:sp>
        <p:nvSpPr>
          <p:cNvPr id="50" name="TextBox 48">
            <a:extLst>
              <a:ext uri="{FF2B5EF4-FFF2-40B4-BE49-F238E27FC236}">
                <a16:creationId xmlns:a16="http://schemas.microsoft.com/office/drawing/2014/main" id="{0EF07DA9-2EF5-4C03-BB21-6B1258214C58}"/>
              </a:ext>
            </a:extLst>
          </p:cNvPr>
          <p:cNvSpPr txBox="1">
            <a:spLocks/>
          </p:cNvSpPr>
          <p:nvPr/>
        </p:nvSpPr>
        <p:spPr>
          <a:xfrm>
            <a:off x="1120599" y="4550489"/>
            <a:ext cx="2698570" cy="1246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SzPct val="100000"/>
            </a:pPr>
            <a:r>
              <a:rPr lang="fr-FR" sz="900" i="1" dirty="0">
                <a:cs typeface="Arial Narrow" pitchFamily="34" charset="0"/>
              </a:rPr>
              <a:t>Maitriser et ajuster le processus - évaluer l’impact</a:t>
            </a:r>
          </a:p>
        </p:txBody>
      </p:sp>
      <p:sp>
        <p:nvSpPr>
          <p:cNvPr id="51" name="TextBox 92">
            <a:extLst>
              <a:ext uri="{FF2B5EF4-FFF2-40B4-BE49-F238E27FC236}">
                <a16:creationId xmlns:a16="http://schemas.microsoft.com/office/drawing/2014/main" id="{CE984BEA-D4FB-4819-99F6-D1C2DDE0D0A7}"/>
              </a:ext>
            </a:extLst>
          </p:cNvPr>
          <p:cNvSpPr txBox="1">
            <a:spLocks/>
          </p:cNvSpPr>
          <p:nvPr/>
        </p:nvSpPr>
        <p:spPr>
          <a:xfrm>
            <a:off x="4184648" y="3188023"/>
            <a:ext cx="4056950" cy="41242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80975" lvl="1" indent="-180975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Demandes d’aides via le compte sur « Le compte Asso »</a:t>
            </a:r>
          </a:p>
          <a:p>
            <a:pPr marL="180975" lvl="1" indent="-180975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Contrôle par la DRAJES du respect des critères et versement mensuel des aides aux associations</a:t>
            </a:r>
            <a:endParaRPr lang="fr-FR" sz="1000" dirty="0">
              <a:cs typeface="Arial Narrow" pitchFamily="34" charset="0"/>
            </a:endParaRPr>
          </a:p>
        </p:txBody>
      </p:sp>
      <p:sp>
        <p:nvSpPr>
          <p:cNvPr id="54" name="TextBox 48">
            <a:extLst>
              <a:ext uri="{FF2B5EF4-FFF2-40B4-BE49-F238E27FC236}">
                <a16:creationId xmlns:a16="http://schemas.microsoft.com/office/drawing/2014/main" id="{9C65AAF9-1308-4518-96E7-CC917D870036}"/>
              </a:ext>
            </a:extLst>
          </p:cNvPr>
          <p:cNvSpPr txBox="1">
            <a:spLocks/>
          </p:cNvSpPr>
          <p:nvPr/>
        </p:nvSpPr>
        <p:spPr>
          <a:xfrm>
            <a:off x="1108706" y="3365588"/>
            <a:ext cx="2495598" cy="1246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SzPct val="100000"/>
            </a:pPr>
            <a:r>
              <a:rPr lang="fr-FR" sz="900" i="1" dirty="0">
                <a:cs typeface="Arial Narrow" pitchFamily="34" charset="0"/>
              </a:rPr>
              <a:t>Contrôler et payer l’aide</a:t>
            </a:r>
          </a:p>
        </p:txBody>
      </p:sp>
      <p:sp>
        <p:nvSpPr>
          <p:cNvPr id="56" name="TextBox 92">
            <a:extLst>
              <a:ext uri="{FF2B5EF4-FFF2-40B4-BE49-F238E27FC236}">
                <a16:creationId xmlns:a16="http://schemas.microsoft.com/office/drawing/2014/main" id="{3B1EC64A-1A44-4A94-A58B-451A5902EB46}"/>
              </a:ext>
            </a:extLst>
          </p:cNvPr>
          <p:cNvSpPr txBox="1">
            <a:spLocks/>
          </p:cNvSpPr>
          <p:nvPr/>
        </p:nvSpPr>
        <p:spPr>
          <a:xfrm>
            <a:off x="4208277" y="2534332"/>
            <a:ext cx="4056950" cy="45089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80975" lvl="1" indent="-180975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Découverte de l’activité sportive et du projet sportif à la famille et l’enfant</a:t>
            </a:r>
          </a:p>
          <a:p>
            <a:pPr marL="180975" lvl="1" indent="-180975" algn="just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Contrôle de l’éligibilité</a:t>
            </a:r>
          </a:p>
          <a:p>
            <a:pPr marL="180975" lvl="1" indent="-180975" algn="just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Délivrance de l’adhésion / licence, réduction faite de la valeur du Pass’Sport </a:t>
            </a:r>
          </a:p>
        </p:txBody>
      </p:sp>
      <p:sp>
        <p:nvSpPr>
          <p:cNvPr id="57" name="TextBox 47">
            <a:extLst>
              <a:ext uri="{FF2B5EF4-FFF2-40B4-BE49-F238E27FC236}">
                <a16:creationId xmlns:a16="http://schemas.microsoft.com/office/drawing/2014/main" id="{D7C460FE-A72B-4165-9BE0-F76A35625BC8}"/>
              </a:ext>
            </a:extLst>
          </p:cNvPr>
          <p:cNvSpPr txBox="1">
            <a:spLocks/>
          </p:cNvSpPr>
          <p:nvPr/>
        </p:nvSpPr>
        <p:spPr>
          <a:xfrm>
            <a:off x="1140619" y="1267084"/>
            <a:ext cx="2866292" cy="1246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SzPct val="100000"/>
            </a:pPr>
            <a:r>
              <a:rPr lang="fr-FR" sz="900" i="1" dirty="0">
                <a:cs typeface="Arial Narrow" pitchFamily="34" charset="0"/>
              </a:rPr>
              <a:t>Sensibiliser et préparer le déploiement opérationnel</a:t>
            </a:r>
          </a:p>
        </p:txBody>
      </p:sp>
      <p:sp>
        <p:nvSpPr>
          <p:cNvPr id="58" name="TextBox 92">
            <a:extLst>
              <a:ext uri="{FF2B5EF4-FFF2-40B4-BE49-F238E27FC236}">
                <a16:creationId xmlns:a16="http://schemas.microsoft.com/office/drawing/2014/main" id="{6B4DA671-1E0D-4D97-8A27-F4F233C5D2CC}"/>
              </a:ext>
            </a:extLst>
          </p:cNvPr>
          <p:cNvSpPr txBox="1">
            <a:spLocks/>
          </p:cNvSpPr>
          <p:nvPr/>
        </p:nvSpPr>
        <p:spPr>
          <a:xfrm>
            <a:off x="4184647" y="3756705"/>
            <a:ext cx="4102369" cy="5370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80975" lvl="1" indent="-180975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Accompagnement par l’association du jeune et de ses parents pendant la saison</a:t>
            </a:r>
          </a:p>
          <a:p>
            <a:pPr marL="180975" lvl="1" indent="-180975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Mobilisation des étudiants en STAPS volontaires pour des points réguliers avec l’enfant et le club (à expertiser)</a:t>
            </a:r>
          </a:p>
        </p:txBody>
      </p:sp>
      <p:sp>
        <p:nvSpPr>
          <p:cNvPr id="59" name="TextBox 92">
            <a:extLst>
              <a:ext uri="{FF2B5EF4-FFF2-40B4-BE49-F238E27FC236}">
                <a16:creationId xmlns:a16="http://schemas.microsoft.com/office/drawing/2014/main" id="{BB208F86-88F6-47A0-903C-0FEE47575873}"/>
              </a:ext>
            </a:extLst>
          </p:cNvPr>
          <p:cNvSpPr txBox="1">
            <a:spLocks/>
          </p:cNvSpPr>
          <p:nvPr/>
        </p:nvSpPr>
        <p:spPr>
          <a:xfrm>
            <a:off x="4198303" y="4422062"/>
            <a:ext cx="4056950" cy="28777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80975" lvl="1" indent="-180975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Tout au long du processus </a:t>
            </a:r>
          </a:p>
          <a:p>
            <a:pPr marL="180975" lvl="1" indent="-180975">
              <a:lnSpc>
                <a:spcPct val="90000"/>
              </a:lnSpc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FR" sz="900" dirty="0">
                <a:cs typeface="Arial Narrow" pitchFamily="34" charset="0"/>
              </a:rPr>
              <a:t>Contrôle du respect des critères et versement mensuelle des aides </a:t>
            </a:r>
            <a:endParaRPr lang="fr-FR" sz="1000" dirty="0">
              <a:cs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236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2E0CEF3-D3A9-443B-9EBE-EDDBF976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0" name="Titre 5">
            <a:extLst>
              <a:ext uri="{FF2B5EF4-FFF2-40B4-BE49-F238E27FC236}">
                <a16:creationId xmlns:a16="http://schemas.microsoft.com/office/drawing/2014/main" id="{C803D9C1-1FCC-4262-ABDA-37F7B560A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667" y="118726"/>
            <a:ext cx="7732552" cy="469250"/>
          </a:xfrm>
        </p:spPr>
        <p:txBody>
          <a:bodyPr>
            <a:normAutofit/>
          </a:bodyPr>
          <a:lstStyle/>
          <a:p>
            <a:r>
              <a:rPr lang="fr-FR" sz="2200" dirty="0">
                <a:solidFill>
                  <a:srgbClr val="002060"/>
                </a:solidFill>
              </a:rPr>
              <a:t>Les principaux jalons </a:t>
            </a:r>
          </a:p>
        </p:txBody>
      </p:sp>
      <p:cxnSp>
        <p:nvCxnSpPr>
          <p:cNvPr id="16" name="OTLSHAPE_T_834636e32cff480d8a852ae191fc6842_RightVerticalConnector3">
            <a:extLst>
              <a:ext uri="{FF2B5EF4-FFF2-40B4-BE49-F238E27FC236}">
                <a16:creationId xmlns:a16="http://schemas.microsoft.com/office/drawing/2014/main" id="{33A95B5E-A995-4354-803A-A35F9ED5F816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5582291" y="1215855"/>
            <a:ext cx="2319" cy="271756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OTLSHAPE_T_2508efa28ff349da8bc6837b0c12f3f2_LeftVerticalConnector2">
            <a:extLst>
              <a:ext uri="{FF2B5EF4-FFF2-40B4-BE49-F238E27FC236}">
                <a16:creationId xmlns:a16="http://schemas.microsoft.com/office/drawing/2014/main" id="{BC4EEB64-DAE9-4591-9DE3-11170DE4550A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 flipH="1">
            <a:off x="1045458" y="1316959"/>
            <a:ext cx="119" cy="261770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TLSHAPE_TB_00000000000000000000000000000000_ScaleContainer">
            <a:extLst>
              <a:ext uri="{FF2B5EF4-FFF2-40B4-BE49-F238E27FC236}">
                <a16:creationId xmlns:a16="http://schemas.microsoft.com/office/drawing/2014/main" id="{CA1A33B0-B5E3-493F-83C1-2C2152D464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5430" y="4114570"/>
            <a:ext cx="8648103" cy="190500"/>
          </a:xfrm>
          <a:prstGeom prst="roundRect">
            <a:avLst/>
          </a:prstGeom>
          <a:gradFill flip="none" rotWithShape="1">
            <a:gsLst>
              <a:gs pos="0">
                <a:srgbClr val="44546A"/>
              </a:gs>
              <a:gs pos="100000">
                <a:srgbClr val="5266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1" name="OTLSHAPE_TB_00000000000000000000000000000000_TimescaleInterval1">
            <a:extLst>
              <a:ext uri="{FF2B5EF4-FFF2-40B4-BE49-F238E27FC236}">
                <a16:creationId xmlns:a16="http://schemas.microsoft.com/office/drawing/2014/main" id="{D96AB769-48C0-46B7-8070-B470FE68EEAB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61950" y="4172857"/>
            <a:ext cx="753415" cy="13335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1" dirty="0">
                <a:solidFill>
                  <a:schemeClr val="lt1"/>
                </a:solidFill>
                <a:latin typeface="Calibri" panose="020F0502020204030204" pitchFamily="34" charset="0"/>
              </a:rPr>
              <a:t>Mars</a:t>
            </a:r>
          </a:p>
        </p:txBody>
      </p:sp>
      <p:sp>
        <p:nvSpPr>
          <p:cNvPr id="22" name="OTLSHAPE_TB_00000000000000000000000000000000_TimescaleInterval3">
            <a:extLst>
              <a:ext uri="{FF2B5EF4-FFF2-40B4-BE49-F238E27FC236}">
                <a16:creationId xmlns:a16="http://schemas.microsoft.com/office/drawing/2014/main" id="{F017333A-8A97-4860-B14D-D3C0D093FE11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407590" y="4172857"/>
            <a:ext cx="423486" cy="13335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0" dirty="0">
                <a:solidFill>
                  <a:schemeClr val="lt1"/>
                </a:solidFill>
                <a:latin typeface="Calibri" panose="020F0502020204030204" pitchFamily="34" charset="0"/>
              </a:rPr>
              <a:t>Avril</a:t>
            </a:r>
          </a:p>
        </p:txBody>
      </p:sp>
      <p:sp>
        <p:nvSpPr>
          <p:cNvPr id="23" name="OTLSHAPE_TB_00000000000000000000000000000000_TimescaleInterval4">
            <a:extLst>
              <a:ext uri="{FF2B5EF4-FFF2-40B4-BE49-F238E27FC236}">
                <a16:creationId xmlns:a16="http://schemas.microsoft.com/office/drawing/2014/main" id="{108CAB73-1674-408C-9765-C4ED70C8F1E1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28958" y="4176475"/>
            <a:ext cx="492363" cy="13335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0" dirty="0">
                <a:solidFill>
                  <a:schemeClr val="lt1"/>
                </a:solidFill>
                <a:latin typeface="Calibri" panose="020F0502020204030204" pitchFamily="34" charset="0"/>
              </a:rPr>
              <a:t>Mai</a:t>
            </a:r>
          </a:p>
        </p:txBody>
      </p:sp>
      <p:sp>
        <p:nvSpPr>
          <p:cNvPr id="24" name="OTLSHAPE_TB_00000000000000000000000000000000_TimescaleInterval5">
            <a:extLst>
              <a:ext uri="{FF2B5EF4-FFF2-40B4-BE49-F238E27FC236}">
                <a16:creationId xmlns:a16="http://schemas.microsoft.com/office/drawing/2014/main" id="{33B15F62-E3B9-4F0A-AE2D-CFF345DB3BDA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3319203" y="4163171"/>
            <a:ext cx="395391" cy="13335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0" dirty="0" err="1">
                <a:solidFill>
                  <a:schemeClr val="lt1"/>
                </a:solidFill>
                <a:latin typeface="Calibri" panose="020F0502020204030204" pitchFamily="34" charset="0"/>
              </a:rPr>
              <a:t>Juin</a:t>
            </a:r>
            <a:endParaRPr lang="en-US" sz="9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OTLSHAPE_TB_00000000000000000000000000000000_TimescaleInterval6">
            <a:extLst>
              <a:ext uri="{FF2B5EF4-FFF2-40B4-BE49-F238E27FC236}">
                <a16:creationId xmlns:a16="http://schemas.microsoft.com/office/drawing/2014/main" id="{FFAE349F-54C7-4742-B0F9-26EA6C85ECDA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4123188" y="4163171"/>
            <a:ext cx="477113" cy="13335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0" dirty="0" err="1">
                <a:solidFill>
                  <a:schemeClr val="lt1"/>
                </a:solidFill>
                <a:latin typeface="Calibri" panose="020F0502020204030204" pitchFamily="34" charset="0"/>
              </a:rPr>
              <a:t>Juillet</a:t>
            </a:r>
            <a:endParaRPr lang="en-US" sz="9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OTLSHAPE_TB_00000000000000000000000000000000_TimescaleInterval7">
            <a:extLst>
              <a:ext uri="{FF2B5EF4-FFF2-40B4-BE49-F238E27FC236}">
                <a16:creationId xmlns:a16="http://schemas.microsoft.com/office/drawing/2014/main" id="{B0D9FE9A-F00C-43C9-8116-316CAC6AA6FC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5095082" y="4151556"/>
            <a:ext cx="426794" cy="13335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0" dirty="0" err="1">
                <a:solidFill>
                  <a:schemeClr val="lt1"/>
                </a:solidFill>
                <a:latin typeface="Calibri" panose="020F0502020204030204" pitchFamily="34" charset="0"/>
              </a:rPr>
              <a:t>Aout</a:t>
            </a:r>
            <a:endParaRPr lang="en-US" sz="9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OTLSHAPE_TB_00000000000000000000000000000000_ScaleMarking1">
            <a:extLst>
              <a:ext uri="{FF2B5EF4-FFF2-40B4-BE49-F238E27FC236}">
                <a16:creationId xmlns:a16="http://schemas.microsoft.com/office/drawing/2014/main" id="{D2CB9598-5FB3-44D0-B5F9-806174E645CC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620232" y="3921973"/>
            <a:ext cx="200043" cy="21281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5" dirty="0">
                <a:solidFill>
                  <a:schemeClr val="dk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36" name="OTLSHAPE_T_2508efa28ff349da8bc6837b0c12f3f2_Shape">
            <a:extLst>
              <a:ext uri="{FF2B5EF4-FFF2-40B4-BE49-F238E27FC236}">
                <a16:creationId xmlns:a16="http://schemas.microsoft.com/office/drawing/2014/main" id="{09CDE53D-C291-4B44-818F-E4B7CFF6A1F7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661952" y="2962497"/>
            <a:ext cx="1242754" cy="326032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Référencement des associations volontaires</a:t>
            </a:r>
          </a:p>
        </p:txBody>
      </p:sp>
      <p:sp>
        <p:nvSpPr>
          <p:cNvPr id="39" name="OTLSHAPE_T_9116278e5c2946a085db5776da322f3f_Title">
            <a:extLst>
              <a:ext uri="{FF2B5EF4-FFF2-40B4-BE49-F238E27FC236}">
                <a16:creationId xmlns:a16="http://schemas.microsoft.com/office/drawing/2014/main" id="{307A02DD-41A6-40B2-8FFB-39C5244F33AF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74044" y="1422489"/>
            <a:ext cx="841626" cy="1038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675" b="1" spc="-5" dirty="0">
                <a:solidFill>
                  <a:srgbClr val="0070C0"/>
                </a:solidFill>
                <a:latin typeface="Calibri" panose="020F0502020204030204" pitchFamily="34" charset="0"/>
              </a:rPr>
              <a:t>Arbitrages définitifs </a:t>
            </a:r>
          </a:p>
        </p:txBody>
      </p:sp>
      <p:sp>
        <p:nvSpPr>
          <p:cNvPr id="43" name="OTLSHAPE_T_834636e32cff480d8a852ae191fc6842_Shape">
            <a:extLst>
              <a:ext uri="{FF2B5EF4-FFF2-40B4-BE49-F238E27FC236}">
                <a16:creationId xmlns:a16="http://schemas.microsoft.com/office/drawing/2014/main" id="{6AB3187A-0501-4330-A75F-A2E53067EA93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185014" y="3003722"/>
            <a:ext cx="2211651" cy="180035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00B050"/>
          </a:solidFill>
          <a:ln>
            <a:noFill/>
          </a:ln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Demande d’aides et versement des aides </a:t>
            </a:r>
          </a:p>
        </p:txBody>
      </p:sp>
      <p:sp>
        <p:nvSpPr>
          <p:cNvPr id="44" name="OTLSHAPE_T_834636e32cff480d8a852ae191fc6842_Title">
            <a:extLst>
              <a:ext uri="{FF2B5EF4-FFF2-40B4-BE49-F238E27FC236}">
                <a16:creationId xmlns:a16="http://schemas.microsoft.com/office/drawing/2014/main" id="{65E3E50B-43F6-491F-AAB1-93584CC2F4A1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496264" y="1506531"/>
            <a:ext cx="1743003" cy="12695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25" b="1" spc="-8" dirty="0">
                <a:solidFill>
                  <a:schemeClr val="dk1"/>
                </a:solidFill>
                <a:latin typeface="Calibri" panose="020F0502020204030204" pitchFamily="34" charset="0"/>
              </a:rPr>
              <a:t>Enveloppes régionales indicatives</a:t>
            </a:r>
            <a:endParaRPr lang="en-US" sz="675" b="1" i="1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TLSHAPE_T_61bd4421f159413dba7281a5185e38b8_Title">
            <a:extLst>
              <a:ext uri="{FF2B5EF4-FFF2-40B4-BE49-F238E27FC236}">
                <a16:creationId xmlns:a16="http://schemas.microsoft.com/office/drawing/2014/main" id="{3D7D7A03-EFE6-4F1B-A239-2BDF541C8ED5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071404" y="1370552"/>
            <a:ext cx="739833" cy="1038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675" b="1" spc="-5" dirty="0">
                <a:solidFill>
                  <a:schemeClr val="accent6"/>
                </a:solidFill>
                <a:latin typeface="Calibri" panose="020F0502020204030204" pitchFamily="34" charset="0"/>
              </a:rPr>
              <a:t>Réunion des DRAJES</a:t>
            </a:r>
          </a:p>
        </p:txBody>
      </p:sp>
      <p:sp>
        <p:nvSpPr>
          <p:cNvPr id="49" name="OTLSHAPE_T_a1fe2df1afb74a24b48db95b6b338bf9_Shape">
            <a:extLst>
              <a:ext uri="{FF2B5EF4-FFF2-40B4-BE49-F238E27FC236}">
                <a16:creationId xmlns:a16="http://schemas.microsoft.com/office/drawing/2014/main" id="{87A24DC3-1932-44F1-9367-AFACBABBC778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2206794" y="2425467"/>
            <a:ext cx="6092670" cy="132879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D5111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Pilotage territorial</a:t>
            </a:r>
          </a:p>
        </p:txBody>
      </p:sp>
      <p:sp>
        <p:nvSpPr>
          <p:cNvPr id="51" name="OTLSHAPE_T_ac1ef414023b498ab438285066d789ef_Shape">
            <a:extLst>
              <a:ext uri="{FF2B5EF4-FFF2-40B4-BE49-F238E27FC236}">
                <a16:creationId xmlns:a16="http://schemas.microsoft.com/office/drawing/2014/main" id="{BBF8F509-D9FC-42E2-9C16-1243850B2D8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937876" y="3527562"/>
            <a:ext cx="3187194" cy="10132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err="1"/>
              <a:t>Sensibilisaiton</a:t>
            </a:r>
            <a:r>
              <a:rPr lang="en-US" sz="600" dirty="0"/>
              <a:t> public </a:t>
            </a:r>
            <a:r>
              <a:rPr lang="en-US" sz="600" dirty="0" err="1"/>
              <a:t>cible</a:t>
            </a:r>
            <a:endParaRPr lang="en-US" sz="600" dirty="0"/>
          </a:p>
        </p:txBody>
      </p:sp>
      <p:sp>
        <p:nvSpPr>
          <p:cNvPr id="57" name="OTLSHAPE_TB_00000000000000000000000000000000_TimescaleInterval8">
            <a:extLst>
              <a:ext uri="{FF2B5EF4-FFF2-40B4-BE49-F238E27FC236}">
                <a16:creationId xmlns:a16="http://schemas.microsoft.com/office/drawing/2014/main" id="{E0F3B8D3-BB8D-438C-AE31-164158625318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5870194" y="4158051"/>
            <a:ext cx="477113" cy="13335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0" dirty="0">
                <a:solidFill>
                  <a:schemeClr val="lt1"/>
                </a:solidFill>
                <a:latin typeface="Calibri" panose="020F0502020204030204" pitchFamily="34" charset="0"/>
              </a:rPr>
              <a:t>Sept</a:t>
            </a:r>
          </a:p>
        </p:txBody>
      </p:sp>
      <p:sp>
        <p:nvSpPr>
          <p:cNvPr id="61" name="OTLSHAPE_T_9116278e5c2946a085db5776da322f3f_Title">
            <a:extLst>
              <a:ext uri="{FF2B5EF4-FFF2-40B4-BE49-F238E27FC236}">
                <a16:creationId xmlns:a16="http://schemas.microsoft.com/office/drawing/2014/main" id="{11C298B4-6848-4A82-9811-41CAF9899691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89862" y="1783497"/>
            <a:ext cx="925168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675" b="1" spc="-5" dirty="0">
                <a:solidFill>
                  <a:srgbClr val="0070C0"/>
                </a:solidFill>
                <a:latin typeface="Calibri" panose="020F0502020204030204" pitchFamily="34" charset="0"/>
              </a:rPr>
              <a:t>Cadrage general du deploiement</a:t>
            </a:r>
          </a:p>
        </p:txBody>
      </p:sp>
      <p:sp>
        <p:nvSpPr>
          <p:cNvPr id="80" name="OTLSHAPE_M_9438b85ee1f54061980733bd47489094_Shape">
            <a:extLst>
              <a:ext uri="{FF2B5EF4-FFF2-40B4-BE49-F238E27FC236}">
                <a16:creationId xmlns:a16="http://schemas.microsoft.com/office/drawing/2014/main" id="{48A53F1B-CC0E-448B-97D3-E5D71FF7C384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4532380" y="2986062"/>
            <a:ext cx="171451" cy="168791"/>
          </a:xfrm>
          <a:prstGeom prst="diamond">
            <a:avLst/>
          </a:prstGeom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87" name="OTLSHAPE_M_d655f089477b436facc530480eae84e5_Shape">
            <a:extLst>
              <a:ext uri="{FF2B5EF4-FFF2-40B4-BE49-F238E27FC236}">
                <a16:creationId xmlns:a16="http://schemas.microsoft.com/office/drawing/2014/main" id="{05B04AFA-317B-4A66-A6DA-DB0111906140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401516" y="2359328"/>
            <a:ext cx="171451" cy="1905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88" name="OTLSHAPE_M_9438b85ee1f54061980733bd47489094_Shape">
            <a:extLst>
              <a:ext uri="{FF2B5EF4-FFF2-40B4-BE49-F238E27FC236}">
                <a16:creationId xmlns:a16="http://schemas.microsoft.com/office/drawing/2014/main" id="{D65B9070-D144-4DB8-8F50-2D20FBDC4E4F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192543" y="1139273"/>
            <a:ext cx="171451" cy="1905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89" name="OTLSHAPE_TB_00000000000000000000000000000000_TimescaleInterval7">
            <a:extLst>
              <a:ext uri="{FF2B5EF4-FFF2-40B4-BE49-F238E27FC236}">
                <a16:creationId xmlns:a16="http://schemas.microsoft.com/office/drawing/2014/main" id="{E698BA94-357C-4F95-A279-39770987B1F8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743701" y="4158052"/>
            <a:ext cx="381488" cy="13335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0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90" name="OTLSHAPE_TB_00000000000000000000000000000000_TimescaleInterval7">
            <a:extLst>
              <a:ext uri="{FF2B5EF4-FFF2-40B4-BE49-F238E27FC236}">
                <a16:creationId xmlns:a16="http://schemas.microsoft.com/office/drawing/2014/main" id="{71D83779-235B-48E4-8AC2-CDAF1670C395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7521583" y="4151555"/>
            <a:ext cx="307297" cy="13335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0" dirty="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91" name="OTLSHAPE_TB_00000000000000000000000000000000_TimescaleInterval7">
            <a:extLst>
              <a:ext uri="{FF2B5EF4-FFF2-40B4-BE49-F238E27FC236}">
                <a16:creationId xmlns:a16="http://schemas.microsoft.com/office/drawing/2014/main" id="{306AF0E1-3F08-4A19-8802-F914C82A6FA3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8299464" y="4158051"/>
            <a:ext cx="307297" cy="13335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0" dirty="0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93" name="OTLSHAPE_T_9116278e5c2946a085db5776da322f3f_Title">
            <a:extLst>
              <a:ext uri="{FF2B5EF4-FFF2-40B4-BE49-F238E27FC236}">
                <a16:creationId xmlns:a16="http://schemas.microsoft.com/office/drawing/2014/main" id="{0B4F5192-1842-4DE6-9F81-AE78346A2CD2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83748" y="2799765"/>
            <a:ext cx="865807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675" b="1" spc="-5" dirty="0">
                <a:solidFill>
                  <a:srgbClr val="0070C0"/>
                </a:solidFill>
                <a:latin typeface="Calibri" panose="020F0502020204030204" pitchFamily="34" charset="0"/>
              </a:rPr>
              <a:t>Chef de projet et équipe projet</a:t>
            </a:r>
          </a:p>
        </p:txBody>
      </p:sp>
      <p:sp>
        <p:nvSpPr>
          <p:cNvPr id="94" name="OTLSHAPE_T_9116278e5c2946a085db5776da322f3f_Title">
            <a:extLst>
              <a:ext uri="{FF2B5EF4-FFF2-40B4-BE49-F238E27FC236}">
                <a16:creationId xmlns:a16="http://schemas.microsoft.com/office/drawing/2014/main" id="{325CF9BF-3367-472D-99DD-E8F5A77A6350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88398" y="2525413"/>
            <a:ext cx="841626" cy="1038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675" b="1" spc="-5" dirty="0">
                <a:solidFill>
                  <a:srgbClr val="0070C0"/>
                </a:solidFill>
                <a:latin typeface="Calibri" panose="020F0502020204030204" pitchFamily="34" charset="0"/>
              </a:rPr>
              <a:t>Jalons détaillés</a:t>
            </a:r>
          </a:p>
        </p:txBody>
      </p:sp>
      <p:cxnSp>
        <p:nvCxnSpPr>
          <p:cNvPr id="98" name="OTLSHAPE_T_2508efa28ff349da8bc6837b0c12f3f2_LeftVerticalConnector2">
            <a:extLst>
              <a:ext uri="{FF2B5EF4-FFF2-40B4-BE49-F238E27FC236}">
                <a16:creationId xmlns:a16="http://schemas.microsoft.com/office/drawing/2014/main" id="{13063212-5B5D-4C65-B70F-64208CA05A98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 flipH="1">
            <a:off x="1966971" y="1311105"/>
            <a:ext cx="119" cy="261770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OTLSHAPE_T_2508efa28ff349da8bc6837b0c12f3f2_LeftVerticalConnector2">
            <a:extLst>
              <a:ext uri="{FF2B5EF4-FFF2-40B4-BE49-F238E27FC236}">
                <a16:creationId xmlns:a16="http://schemas.microsoft.com/office/drawing/2014/main" id="{9CFDF8C0-0742-498B-859D-80802EA7BE86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 flipH="1">
            <a:off x="2904706" y="1311105"/>
            <a:ext cx="119" cy="261770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OTLSHAPE_T_2508efa28ff349da8bc6837b0c12f3f2_LeftVerticalConnector2">
            <a:extLst>
              <a:ext uri="{FF2B5EF4-FFF2-40B4-BE49-F238E27FC236}">
                <a16:creationId xmlns:a16="http://schemas.microsoft.com/office/drawing/2014/main" id="{8B4775B0-5F66-42D5-A93F-2A4D591A4148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 flipH="1">
            <a:off x="3783730" y="1304269"/>
            <a:ext cx="119" cy="261770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OTLSHAPE_T_2508efa28ff349da8bc6837b0c12f3f2_LeftVerticalConnector2">
            <a:extLst>
              <a:ext uri="{FF2B5EF4-FFF2-40B4-BE49-F238E27FC236}">
                <a16:creationId xmlns:a16="http://schemas.microsoft.com/office/drawing/2014/main" id="{179A768B-E8C0-49AE-90A8-A36A90422BEA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 flipH="1">
            <a:off x="4721465" y="1304269"/>
            <a:ext cx="119" cy="261770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OTLSHAPE_T_2508efa28ff349da8bc6837b0c12f3f2_LeftVerticalConnector2">
            <a:extLst>
              <a:ext uri="{FF2B5EF4-FFF2-40B4-BE49-F238E27FC236}">
                <a16:creationId xmlns:a16="http://schemas.microsoft.com/office/drawing/2014/main" id="{3F1D2DD0-1884-4586-987B-51B2E01C6699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 flipH="1">
            <a:off x="6347951" y="1311105"/>
            <a:ext cx="119" cy="261770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OTLSHAPE_T_2508efa28ff349da8bc6837b0c12f3f2_LeftVerticalConnector2">
            <a:extLst>
              <a:ext uri="{FF2B5EF4-FFF2-40B4-BE49-F238E27FC236}">
                <a16:creationId xmlns:a16="http://schemas.microsoft.com/office/drawing/2014/main" id="{1B91AFDA-78F8-428E-94AD-CF66B45918FB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 flipH="1">
            <a:off x="7142700" y="1316500"/>
            <a:ext cx="119" cy="261770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OTLSHAPE_T_2508efa28ff349da8bc6837b0c12f3f2_LeftVerticalConnector2">
            <a:extLst>
              <a:ext uri="{FF2B5EF4-FFF2-40B4-BE49-F238E27FC236}">
                <a16:creationId xmlns:a16="http://schemas.microsoft.com/office/drawing/2014/main" id="{D3E626DC-A992-476D-965B-7742D3F0D4FA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 flipH="1">
            <a:off x="7916743" y="1311105"/>
            <a:ext cx="119" cy="261770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OTLSHAPE_T_2508efa28ff349da8bc6837b0c12f3f2_LeftVerticalConnector2">
            <a:extLst>
              <a:ext uri="{FF2B5EF4-FFF2-40B4-BE49-F238E27FC236}">
                <a16:creationId xmlns:a16="http://schemas.microsoft.com/office/drawing/2014/main" id="{FF1F79B1-0350-4508-9B29-3AEC46B1EB93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 flipH="1">
            <a:off x="8673533" y="1311105"/>
            <a:ext cx="119" cy="261770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TLSHAPE_M_9438b85ee1f54061980733bd47489094_Shape">
            <a:extLst>
              <a:ext uri="{FF2B5EF4-FFF2-40B4-BE49-F238E27FC236}">
                <a16:creationId xmlns:a16="http://schemas.microsoft.com/office/drawing/2014/main" id="{431DE55C-247B-4606-9E6F-DC8584F4FBDA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267760" y="1588897"/>
            <a:ext cx="171451" cy="1905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7" name="OTLSHAPE_T_61bd4421f159413dba7281a5185e38b8_Title">
            <a:extLst>
              <a:ext uri="{FF2B5EF4-FFF2-40B4-BE49-F238E27FC236}">
                <a16:creationId xmlns:a16="http://schemas.microsoft.com/office/drawing/2014/main" id="{FCE8F614-5E76-43E6-8DD1-18F80AB301A3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083678" y="1828206"/>
            <a:ext cx="825173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675" b="1" spc="-5" dirty="0">
                <a:solidFill>
                  <a:srgbClr val="0070C0"/>
                </a:solidFill>
                <a:latin typeface="Calibri" panose="020F0502020204030204" pitchFamily="34" charset="0"/>
              </a:rPr>
              <a:t>Réunion </a:t>
            </a:r>
            <a:r>
              <a:rPr lang="en-US" sz="675" b="1" spc="-5" dirty="0" err="1">
                <a:solidFill>
                  <a:srgbClr val="0070C0"/>
                </a:solidFill>
                <a:latin typeface="Calibri" panose="020F0502020204030204" pitchFamily="34" charset="0"/>
              </a:rPr>
              <a:t>Mvt</a:t>
            </a:r>
            <a:r>
              <a:rPr lang="en-US" sz="675" b="1" spc="-5" dirty="0">
                <a:solidFill>
                  <a:srgbClr val="0070C0"/>
                </a:solidFill>
                <a:latin typeface="Calibri" panose="020F0502020204030204" pitchFamily="34" charset="0"/>
              </a:rPr>
              <a:t> sportif et collectivités locales</a:t>
            </a:r>
          </a:p>
        </p:txBody>
      </p:sp>
      <p:sp>
        <p:nvSpPr>
          <p:cNvPr id="108" name="OTLSHAPE_T_61bd4421f159413dba7281a5185e38b8_Title">
            <a:extLst>
              <a:ext uri="{FF2B5EF4-FFF2-40B4-BE49-F238E27FC236}">
                <a16:creationId xmlns:a16="http://schemas.microsoft.com/office/drawing/2014/main" id="{6C7499DF-46E6-44FF-A5F0-50BBCFBF5531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093062" y="2607601"/>
            <a:ext cx="833121" cy="31162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675" b="1" spc="-5" dirty="0">
                <a:solidFill>
                  <a:schemeClr val="bg2"/>
                </a:solidFill>
                <a:latin typeface="Calibri" panose="020F0502020204030204" pitchFamily="34" charset="0"/>
              </a:rPr>
              <a:t>Réunion cadrage des acteurs institutionnels locaux</a:t>
            </a:r>
          </a:p>
        </p:txBody>
      </p:sp>
      <p:sp>
        <p:nvSpPr>
          <p:cNvPr id="109" name="OTLSHAPE_T_61bd4421f159413dba7281a5185e38b8_Title">
            <a:extLst>
              <a:ext uri="{FF2B5EF4-FFF2-40B4-BE49-F238E27FC236}">
                <a16:creationId xmlns:a16="http://schemas.microsoft.com/office/drawing/2014/main" id="{7C08F50D-0EDE-460B-9A21-66DF2D3E23CF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157839" y="3266903"/>
            <a:ext cx="739833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675" b="1" spc="-5" dirty="0">
                <a:solidFill>
                  <a:schemeClr val="bg2"/>
                </a:solidFill>
                <a:latin typeface="Calibri" panose="020F0502020204030204" pitchFamily="34" charset="0"/>
              </a:rPr>
              <a:t>Information des associations et MSS</a:t>
            </a:r>
          </a:p>
        </p:txBody>
      </p:sp>
      <p:sp>
        <p:nvSpPr>
          <p:cNvPr id="110" name="OTLSHAPE_M_d655f089477b436facc530480eae84e5_Shape">
            <a:extLst>
              <a:ext uri="{FF2B5EF4-FFF2-40B4-BE49-F238E27FC236}">
                <a16:creationId xmlns:a16="http://schemas.microsoft.com/office/drawing/2014/main" id="{07F587B5-D2E9-4DCB-AC23-83F3ABB2C835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410752" y="3005390"/>
            <a:ext cx="171451" cy="1905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12" name="OTLSHAPE_M_9438b85ee1f54061980733bd47489094_Shape">
            <a:extLst>
              <a:ext uri="{FF2B5EF4-FFF2-40B4-BE49-F238E27FC236}">
                <a16:creationId xmlns:a16="http://schemas.microsoft.com/office/drawing/2014/main" id="{68593351-756E-4FA4-99CD-2929536BECAF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2331481" y="1133677"/>
            <a:ext cx="171451" cy="1905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14" name="OTLSHAPE_M_9438b85ee1f54061980733bd47489094_Shape">
            <a:extLst>
              <a:ext uri="{FF2B5EF4-FFF2-40B4-BE49-F238E27FC236}">
                <a16:creationId xmlns:a16="http://schemas.microsoft.com/office/drawing/2014/main" id="{92D9118C-35E9-47FF-8CA7-9C6B50D1508E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140965" y="1139273"/>
            <a:ext cx="171451" cy="1905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16" name="OTLSHAPE_M_9438b85ee1f54061980733bd47489094_Shape">
            <a:extLst>
              <a:ext uri="{FF2B5EF4-FFF2-40B4-BE49-F238E27FC236}">
                <a16:creationId xmlns:a16="http://schemas.microsoft.com/office/drawing/2014/main" id="{2A809729-D91F-429A-BD42-F1C34855FC71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4053505" y="1133677"/>
            <a:ext cx="171451" cy="1905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18" name="OTLSHAPE_M_9438b85ee1f54061980733bd47489094_Shape">
            <a:extLst>
              <a:ext uri="{FF2B5EF4-FFF2-40B4-BE49-F238E27FC236}">
                <a16:creationId xmlns:a16="http://schemas.microsoft.com/office/drawing/2014/main" id="{7F7AB222-036F-4B17-A2D3-1EEE8537FC00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5025178" y="1133677"/>
            <a:ext cx="171451" cy="1905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20" name="OTLSHAPE_M_9438b85ee1f54061980733bd47489094_Shape">
            <a:extLst>
              <a:ext uri="{FF2B5EF4-FFF2-40B4-BE49-F238E27FC236}">
                <a16:creationId xmlns:a16="http://schemas.microsoft.com/office/drawing/2014/main" id="{B2E29020-5FDE-44A5-A5B3-0D5A1D002F6B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5823979" y="1133677"/>
            <a:ext cx="171451" cy="1905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24" name="OTLSHAPE_M_9438b85ee1f54061980733bd47489094_Shape">
            <a:extLst>
              <a:ext uri="{FF2B5EF4-FFF2-40B4-BE49-F238E27FC236}">
                <a16:creationId xmlns:a16="http://schemas.microsoft.com/office/drawing/2014/main" id="{14B4D08D-2AA5-4526-BBA4-04B77467CC28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6612537" y="1133677"/>
            <a:ext cx="171451" cy="1905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26" name="OTLSHAPE_M_9438b85ee1f54061980733bd47489094_Shape">
            <a:extLst>
              <a:ext uri="{FF2B5EF4-FFF2-40B4-BE49-F238E27FC236}">
                <a16:creationId xmlns:a16="http://schemas.microsoft.com/office/drawing/2014/main" id="{9AA8DBCE-D02B-4406-B224-2A5F8473537C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7380117" y="1140927"/>
            <a:ext cx="171451" cy="1905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28" name="OTLSHAPE_M_9438b85ee1f54061980733bd47489094_Shape">
            <a:extLst>
              <a:ext uri="{FF2B5EF4-FFF2-40B4-BE49-F238E27FC236}">
                <a16:creationId xmlns:a16="http://schemas.microsoft.com/office/drawing/2014/main" id="{CAE69C15-9605-4642-B6DD-16003DF3CB6D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8098158" y="1137582"/>
            <a:ext cx="171451" cy="1905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1" name="OTLSHAPE_M_9438b85ee1f54061980733bd47489094_Shape">
            <a:extLst>
              <a:ext uri="{FF2B5EF4-FFF2-40B4-BE49-F238E27FC236}">
                <a16:creationId xmlns:a16="http://schemas.microsoft.com/office/drawing/2014/main" id="{FD682C10-A55B-4CB6-A178-1B7610DA3ABE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2308783" y="1646518"/>
            <a:ext cx="171451" cy="1905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2" name="OTLSHAPE_M_9438b85ee1f54061980733bd47489094_Shape">
            <a:extLst>
              <a:ext uri="{FF2B5EF4-FFF2-40B4-BE49-F238E27FC236}">
                <a16:creationId xmlns:a16="http://schemas.microsoft.com/office/drawing/2014/main" id="{FD0E275C-45D6-40B3-B28C-D5FB5AB6D25B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3120318" y="1633224"/>
            <a:ext cx="171451" cy="1905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3" name="OTLSHAPE_M_9438b85ee1f54061980733bd47489094_Shape">
            <a:extLst>
              <a:ext uri="{FF2B5EF4-FFF2-40B4-BE49-F238E27FC236}">
                <a16:creationId xmlns:a16="http://schemas.microsoft.com/office/drawing/2014/main" id="{5C34C7DB-6F16-4790-9F56-49D8DAFB01CF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4048440" y="1633224"/>
            <a:ext cx="171451" cy="1905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4" name="OTLSHAPE_M_9438b85ee1f54061980733bd47489094_Shape">
            <a:extLst>
              <a:ext uri="{FF2B5EF4-FFF2-40B4-BE49-F238E27FC236}">
                <a16:creationId xmlns:a16="http://schemas.microsoft.com/office/drawing/2014/main" id="{3FD21370-A006-4F0A-A3C9-0274A19CD9BD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5021100" y="1639682"/>
            <a:ext cx="171451" cy="1905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5" name="OTLSHAPE_M_9438b85ee1f54061980733bd47489094_Shape">
            <a:extLst>
              <a:ext uri="{FF2B5EF4-FFF2-40B4-BE49-F238E27FC236}">
                <a16:creationId xmlns:a16="http://schemas.microsoft.com/office/drawing/2014/main" id="{E5C7DC6C-09A8-4612-A317-17CEC5B00257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5827921" y="1633224"/>
            <a:ext cx="171451" cy="1905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6" name="OTLSHAPE_M_9438b85ee1f54061980733bd47489094_Shape">
            <a:extLst>
              <a:ext uri="{FF2B5EF4-FFF2-40B4-BE49-F238E27FC236}">
                <a16:creationId xmlns:a16="http://schemas.microsoft.com/office/drawing/2014/main" id="{B7373E75-7D98-42C3-81CC-44488D88B118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6687570" y="1633224"/>
            <a:ext cx="171451" cy="1905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7" name="OTLSHAPE_M_9438b85ee1f54061980733bd47489094_Shape">
            <a:extLst>
              <a:ext uri="{FF2B5EF4-FFF2-40B4-BE49-F238E27FC236}">
                <a16:creationId xmlns:a16="http://schemas.microsoft.com/office/drawing/2014/main" id="{6DC1DA57-D4D9-4226-865B-ABD66D06274B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7362795" y="1639682"/>
            <a:ext cx="138736" cy="1905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8" name="OTLSHAPE_M_9438b85ee1f54061980733bd47489094_Shape">
            <a:extLst>
              <a:ext uri="{FF2B5EF4-FFF2-40B4-BE49-F238E27FC236}">
                <a16:creationId xmlns:a16="http://schemas.microsoft.com/office/drawing/2014/main" id="{64FB9489-517B-4F6D-A36F-A25CCB00BF8F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8094056" y="1646518"/>
            <a:ext cx="171451" cy="190500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43" name="OTLSHAPE_T_61bd4421f159413dba7281a5185e38b8_Title">
            <a:extLst>
              <a:ext uri="{FF2B5EF4-FFF2-40B4-BE49-F238E27FC236}">
                <a16:creationId xmlns:a16="http://schemas.microsoft.com/office/drawing/2014/main" id="{376F0E8A-DE5F-4A84-9955-8046676573C0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4361744" y="3191131"/>
            <a:ext cx="739833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b="1" spc="-5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Page  dédiée sur site internet MS</a:t>
            </a:r>
          </a:p>
        </p:txBody>
      </p:sp>
      <p:sp>
        <p:nvSpPr>
          <p:cNvPr id="144" name="OTLSHAPE_M_9438b85ee1f54061980733bd47489094_Shape">
            <a:extLst>
              <a:ext uri="{FF2B5EF4-FFF2-40B4-BE49-F238E27FC236}">
                <a16:creationId xmlns:a16="http://schemas.microsoft.com/office/drawing/2014/main" id="{BBF86CC0-F8AC-4BE4-A512-C2064161FCA2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5344763" y="3677583"/>
            <a:ext cx="171451" cy="190500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45" name="OTLSHAPE_T_61bd4421f159413dba7281a5185e38b8_Title">
            <a:extLst>
              <a:ext uri="{FF2B5EF4-FFF2-40B4-BE49-F238E27FC236}">
                <a16:creationId xmlns:a16="http://schemas.microsoft.com/office/drawing/2014/main" id="{0904FAE6-FD15-42BC-885F-E7DC0359B8DD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5253906" y="3883604"/>
            <a:ext cx="739833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b="1" spc="-5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Contact CNAF</a:t>
            </a:r>
          </a:p>
        </p:txBody>
      </p:sp>
      <p:sp>
        <p:nvSpPr>
          <p:cNvPr id="146" name="OTLSHAPE_M_9438b85ee1f54061980733bd47489094_Shape">
            <a:extLst>
              <a:ext uri="{FF2B5EF4-FFF2-40B4-BE49-F238E27FC236}">
                <a16:creationId xmlns:a16="http://schemas.microsoft.com/office/drawing/2014/main" id="{D5A7D3FC-460B-4CC6-8D08-CD9A997D5AD1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3535339" y="3503699"/>
            <a:ext cx="171451" cy="190500"/>
          </a:xfrm>
          <a:prstGeom prst="diamond">
            <a:avLst/>
          </a:prstGeom>
          <a:solidFill>
            <a:schemeClr val="tx2"/>
          </a:solidFill>
          <a:ln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47" name="OTLSHAPE_T_61bd4421f159413dba7281a5185e38b8_Title">
            <a:extLst>
              <a:ext uri="{FF2B5EF4-FFF2-40B4-BE49-F238E27FC236}">
                <a16:creationId xmlns:a16="http://schemas.microsoft.com/office/drawing/2014/main" id="{486D39EF-C849-482F-9F4A-7886C7CE3478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3253509" y="3781284"/>
            <a:ext cx="1024046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b="1" spc="-5" dirty="0">
                <a:solidFill>
                  <a:schemeClr val="tx2"/>
                </a:solidFill>
                <a:latin typeface="Calibri" panose="020F0502020204030204" pitchFamily="34" charset="0"/>
              </a:rPr>
              <a:t>Campagne communication nationale</a:t>
            </a:r>
          </a:p>
        </p:txBody>
      </p:sp>
      <p:sp>
        <p:nvSpPr>
          <p:cNvPr id="149" name="OTLSHAPE_T_9116278e5c2946a085db5776da322f3f_Title">
            <a:extLst>
              <a:ext uri="{FF2B5EF4-FFF2-40B4-BE49-F238E27FC236}">
                <a16:creationId xmlns:a16="http://schemas.microsoft.com/office/drawing/2014/main" id="{8FEE6DD2-13E2-4794-B403-BFC2B3E49A59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0705" y="3191131"/>
            <a:ext cx="865807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675" b="1" spc="-5" dirty="0">
                <a:solidFill>
                  <a:srgbClr val="0070C0"/>
                </a:solidFill>
                <a:latin typeface="Calibri" panose="020F0502020204030204" pitchFamily="34" charset="0"/>
              </a:rPr>
              <a:t>Documents de communication</a:t>
            </a:r>
          </a:p>
        </p:txBody>
      </p:sp>
      <p:sp>
        <p:nvSpPr>
          <p:cNvPr id="150" name="OTLSHAPE_T_9116278e5c2946a085db5776da322f3f_Title">
            <a:extLst>
              <a:ext uri="{FF2B5EF4-FFF2-40B4-BE49-F238E27FC236}">
                <a16:creationId xmlns:a16="http://schemas.microsoft.com/office/drawing/2014/main" id="{C54AC301-5895-43D0-A915-32FF2B67F50E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01404" y="2104013"/>
            <a:ext cx="470482" cy="31162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675" b="1" spc="-5" dirty="0">
                <a:solidFill>
                  <a:srgbClr val="0070C0"/>
                </a:solidFill>
                <a:latin typeface="Calibri" panose="020F0502020204030204" pitchFamily="34" charset="0"/>
              </a:rPr>
              <a:t>Modalités intervention CNAF</a:t>
            </a:r>
          </a:p>
        </p:txBody>
      </p:sp>
      <p:sp>
        <p:nvSpPr>
          <p:cNvPr id="151" name="OTLSHAPE_T_ac1ef414023b498ab438285066d789ef_Shape">
            <a:extLst>
              <a:ext uri="{FF2B5EF4-FFF2-40B4-BE49-F238E27FC236}">
                <a16:creationId xmlns:a16="http://schemas.microsoft.com/office/drawing/2014/main" id="{0CE4CD55-E95D-48A7-A7FE-49DB0C7FD7AC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731922" y="2155143"/>
            <a:ext cx="4363159" cy="99847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Cadrage CNAF</a:t>
            </a:r>
          </a:p>
        </p:txBody>
      </p:sp>
      <p:sp>
        <p:nvSpPr>
          <p:cNvPr id="152" name="OTLSHAPE_T_ac1ef414023b498ab438285066d789ef_Shape">
            <a:extLst>
              <a:ext uri="{FF2B5EF4-FFF2-40B4-BE49-F238E27FC236}">
                <a16:creationId xmlns:a16="http://schemas.microsoft.com/office/drawing/2014/main" id="{A1EBA3A1-1918-43FB-812A-88332B87DBB8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749823" y="3540001"/>
            <a:ext cx="2660412" cy="94914"/>
          </a:xfrm>
          <a:prstGeom prst="homePlate">
            <a:avLst/>
          </a:prstGeom>
          <a:solidFill>
            <a:schemeClr val="tx2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Préparation campagne communication</a:t>
            </a:r>
          </a:p>
        </p:txBody>
      </p:sp>
      <p:sp>
        <p:nvSpPr>
          <p:cNvPr id="153" name="Étoile : 5 branches 152">
            <a:extLst>
              <a:ext uri="{FF2B5EF4-FFF2-40B4-BE49-F238E27FC236}">
                <a16:creationId xmlns:a16="http://schemas.microsoft.com/office/drawing/2014/main" id="{D1560D0D-0EA7-4B19-9B6F-5EC4BDFB9F44}"/>
              </a:ext>
            </a:extLst>
          </p:cNvPr>
          <p:cNvSpPr/>
          <p:nvPr/>
        </p:nvSpPr>
        <p:spPr>
          <a:xfrm>
            <a:off x="1478970" y="1489338"/>
            <a:ext cx="165096" cy="129233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OTLSHAPE_T_61bd4421f159413dba7281a5185e38b8_Title">
            <a:extLst>
              <a:ext uri="{FF2B5EF4-FFF2-40B4-BE49-F238E27FC236}">
                <a16:creationId xmlns:a16="http://schemas.microsoft.com/office/drawing/2014/main" id="{B770E6ED-B26A-4DF1-938E-40A461D32A4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526291" y="3817359"/>
            <a:ext cx="833121" cy="207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75" b="1" spc="-5" dirty="0">
                <a:solidFill>
                  <a:schemeClr val="accent6"/>
                </a:solidFill>
                <a:latin typeface="Calibri" panose="020F0502020204030204" pitchFamily="34" charset="0"/>
              </a:rPr>
              <a:t>Modalités mobilisation STAPS</a:t>
            </a:r>
          </a:p>
        </p:txBody>
      </p:sp>
      <p:sp>
        <p:nvSpPr>
          <p:cNvPr id="155" name="Étoile : 5 branches 154">
            <a:extLst>
              <a:ext uri="{FF2B5EF4-FFF2-40B4-BE49-F238E27FC236}">
                <a16:creationId xmlns:a16="http://schemas.microsoft.com/office/drawing/2014/main" id="{DAB3C945-F1D4-40FE-B078-E7137C6275EE}"/>
              </a:ext>
            </a:extLst>
          </p:cNvPr>
          <p:cNvSpPr/>
          <p:nvPr/>
        </p:nvSpPr>
        <p:spPr>
          <a:xfrm>
            <a:off x="1294786" y="3799576"/>
            <a:ext cx="165096" cy="129233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Étoile : 5 branches 155">
            <a:extLst>
              <a:ext uri="{FF2B5EF4-FFF2-40B4-BE49-F238E27FC236}">
                <a16:creationId xmlns:a16="http://schemas.microsoft.com/office/drawing/2014/main" id="{707DC293-AAE6-4F8D-9982-EF551C3CD4B4}"/>
              </a:ext>
            </a:extLst>
          </p:cNvPr>
          <p:cNvSpPr/>
          <p:nvPr/>
        </p:nvSpPr>
        <p:spPr>
          <a:xfrm>
            <a:off x="1471533" y="1161826"/>
            <a:ext cx="165096" cy="129233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OTLSHAPE_T_834636e32cff480d8a852ae191fc6842_Title">
            <a:extLst>
              <a:ext uri="{FF2B5EF4-FFF2-40B4-BE49-F238E27FC236}">
                <a16:creationId xmlns:a16="http://schemas.microsoft.com/office/drawing/2014/main" id="{3073C6D9-6C09-4506-8201-354CFC51E09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093062" y="981819"/>
            <a:ext cx="1743003" cy="12695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25" b="1" spc="-8" dirty="0">
                <a:solidFill>
                  <a:schemeClr val="dk1"/>
                </a:solidFill>
                <a:latin typeface="Calibri" panose="020F0502020204030204" pitchFamily="34" charset="0"/>
              </a:rPr>
              <a:t>Circulaire aux DRAJES</a:t>
            </a:r>
            <a:endParaRPr lang="en-US" sz="675" b="1" i="1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Étoile : 5 branches 152">
            <a:extLst>
              <a:ext uri="{FF2B5EF4-FFF2-40B4-BE49-F238E27FC236}">
                <a16:creationId xmlns:a16="http://schemas.microsoft.com/office/drawing/2014/main" id="{D1560D0D-0EA7-4B19-9B6F-5EC4BDFB9F44}"/>
              </a:ext>
            </a:extLst>
          </p:cNvPr>
          <p:cNvSpPr/>
          <p:nvPr/>
        </p:nvSpPr>
        <p:spPr>
          <a:xfrm>
            <a:off x="7039446" y="1442138"/>
            <a:ext cx="165096" cy="129233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OTLSHAPE_T_834636e32cff480d8a852ae191fc6842_Title">
            <a:extLst>
              <a:ext uri="{FF2B5EF4-FFF2-40B4-BE49-F238E27FC236}">
                <a16:creationId xmlns:a16="http://schemas.microsoft.com/office/drawing/2014/main" id="{65E3E50B-43F6-491F-AAB1-93584CC2F4A1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7252104" y="1443051"/>
            <a:ext cx="1354657" cy="1283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25" b="1" spc="-8" dirty="0">
                <a:solidFill>
                  <a:schemeClr val="dk1"/>
                </a:solidFill>
                <a:latin typeface="Calibri" panose="020F0502020204030204" pitchFamily="34" charset="0"/>
              </a:rPr>
              <a:t>Regulation nationale</a:t>
            </a:r>
            <a:endParaRPr lang="en-US" sz="675" b="1" i="1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OTLSHAPE_T_834636e32cff480d8a852ae191fc6842_Title">
            <a:extLst>
              <a:ext uri="{FF2B5EF4-FFF2-40B4-BE49-F238E27FC236}">
                <a16:creationId xmlns:a16="http://schemas.microsoft.com/office/drawing/2014/main" id="{65E3E50B-43F6-491F-AAB1-93584CC2F4A1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4659971" y="1432600"/>
            <a:ext cx="1743003" cy="12695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25" b="1" spc="-8" dirty="0">
                <a:solidFill>
                  <a:schemeClr val="dk1"/>
                </a:solidFill>
                <a:latin typeface="Calibri" panose="020F0502020204030204" pitchFamily="34" charset="0"/>
              </a:rPr>
              <a:t>Notification enveloppes régionales</a:t>
            </a:r>
            <a:endParaRPr lang="en-US" sz="675" b="1" i="1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Étoile : 5 branches 152">
            <a:extLst>
              <a:ext uri="{FF2B5EF4-FFF2-40B4-BE49-F238E27FC236}">
                <a16:creationId xmlns:a16="http://schemas.microsoft.com/office/drawing/2014/main" id="{D1560D0D-0EA7-4B19-9B6F-5EC4BDFB9F44}"/>
              </a:ext>
            </a:extLst>
          </p:cNvPr>
          <p:cNvSpPr/>
          <p:nvPr/>
        </p:nvSpPr>
        <p:spPr>
          <a:xfrm>
            <a:off x="4582076" y="1433924"/>
            <a:ext cx="165096" cy="129233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71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6B7E7B8-7305-4FC6-A836-1C986F392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B5C3230-4D72-48B2-9FE7-E7C7D29B75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411" y="933175"/>
            <a:ext cx="4572000" cy="3577865"/>
          </a:xfrm>
        </p:spPr>
        <p:txBody>
          <a:bodyPr/>
          <a:lstStyle/>
          <a:p>
            <a:pPr marL="92075"/>
            <a:r>
              <a:rPr lang="fr-FR" sz="1400" b="1" dirty="0">
                <a:effectLst/>
                <a:latin typeface="+mj-lt"/>
                <a:ea typeface="Times New Roman" panose="02020603050405020304" pitchFamily="18" charset="0"/>
              </a:rPr>
              <a:t> </a:t>
            </a:r>
            <a:r>
              <a:rPr lang="fr-FR" sz="1100" b="1" dirty="0">
                <a:effectLst/>
                <a:latin typeface="+mj-lt"/>
                <a:ea typeface="Times New Roman" panose="02020603050405020304" pitchFamily="18" charset="0"/>
              </a:rPr>
              <a:t> </a:t>
            </a:r>
            <a:r>
              <a:rPr lang="fr-FR" sz="1000" u="sng" dirty="0">
                <a:effectLst/>
                <a:latin typeface="+mj-lt"/>
                <a:ea typeface="Times New Roman" panose="02020603050405020304" pitchFamily="18" charset="0"/>
              </a:rPr>
              <a:t>Avant l’adhésion</a:t>
            </a:r>
            <a:endParaRPr lang="fr-FR" sz="1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541338" lvl="0" indent="-274638" algn="just">
              <a:buFont typeface="Arial" panose="020B0604020202020204" pitchFamily="34" charset="0"/>
              <a:buChar char="•"/>
            </a:pP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Contribuer à la sensibilisation du public cible et à son information</a:t>
            </a:r>
          </a:p>
          <a:p>
            <a:pPr marL="541338" lvl="0" indent="-274638" algn="just">
              <a:buFont typeface="Arial" panose="020B0604020202020204" pitchFamily="34" charset="0"/>
              <a:buChar char="•"/>
            </a:pP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Accueillir le jeune et sa famille et faire découvrir les activités et le projet </a:t>
            </a:r>
            <a:r>
              <a:rPr lang="fr-FR" sz="10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sportif</a:t>
            </a: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41338" lvl="0" indent="-274638" algn="just">
              <a:buFont typeface="Arial" panose="020B0604020202020204" pitchFamily="34" charset="0"/>
              <a:buChar char="•"/>
            </a:pP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Simplifier les démarches pour l’adhésion de l’enfant ;</a:t>
            </a:r>
          </a:p>
          <a:p>
            <a:pPr marL="541338" lvl="0" indent="-274638" algn="just">
              <a:buFont typeface="Arial" panose="020B0604020202020204" pitchFamily="34" charset="0"/>
              <a:buChar char="•"/>
            </a:pP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Vérifier l’éligibilité et l’identité des bénéficiaires, au moment de la prise d’adhésion  </a:t>
            </a:r>
          </a:p>
          <a:p>
            <a:pPr algn="just"/>
            <a:r>
              <a:rPr lang="fr-FR" sz="1000" u="none" strike="noStrike" dirty="0">
                <a:effectLst/>
                <a:latin typeface="+mj-lt"/>
                <a:ea typeface="Times New Roman" panose="02020603050405020304" pitchFamily="18" charset="0"/>
              </a:rPr>
              <a:t> </a:t>
            </a:r>
            <a:r>
              <a:rPr lang="fr-FR" sz="1000" u="sng" dirty="0">
                <a:effectLst/>
                <a:latin typeface="+mj-lt"/>
                <a:ea typeface="Times New Roman" panose="02020603050405020304" pitchFamily="18" charset="0"/>
              </a:rPr>
              <a:t>Apres l’adhésion </a:t>
            </a:r>
            <a:endParaRPr lang="fr-FR" sz="1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541338" lvl="0" indent="-274638" algn="just">
              <a:buFont typeface="Arial" panose="020B0604020202020204" pitchFamily="34" charset="0"/>
              <a:buChar char="•"/>
            </a:pP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Prendre en charge le jeune sur toute la saison sportive 2021 – 2022, en mettant en œuvre le projet éducatif et favoriser son inscription dans une pratique sportive durable ;</a:t>
            </a:r>
          </a:p>
          <a:p>
            <a:pPr marL="541338" lvl="0" indent="-274638" algn="just">
              <a:buFont typeface="Arial" panose="020B0604020202020204" pitchFamily="34" charset="0"/>
              <a:buChar char="•"/>
            </a:pP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Répondre à </a:t>
            </a:r>
            <a:r>
              <a:rPr lang="fr-FR" sz="1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interrogations éventuelles tout au long de l’année sportive ;</a:t>
            </a:r>
          </a:p>
          <a:p>
            <a:pPr marL="541338" lvl="0" indent="-274638" algn="just">
              <a:buFont typeface="Arial" panose="020B0604020202020204" pitchFamily="34" charset="0"/>
              <a:buChar char="•"/>
            </a:pP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Partager avec la famille un bilan, en fin de saison, de la participation de </a:t>
            </a:r>
            <a:r>
              <a:rPr lang="fr-FR" sz="1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leur</a:t>
            </a: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enfant à la vie de l’association et des évolutions constatées (engagement, motivation…).</a:t>
            </a:r>
          </a:p>
          <a:p>
            <a:pPr marL="541338" lvl="0" indent="-274638" algn="just">
              <a:buFont typeface="Arial" panose="020B0604020202020204" pitchFamily="34" charset="0"/>
              <a:buChar char="•"/>
            </a:pPr>
            <a:r>
              <a:rPr lang="fr-FR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Transmettre aux DRAJES des données de suivi en janvier, juillet et septembre : mesure du taux d’abandon (nombre de jeunes toujours présents / nombre de jeunes accueillis).</a:t>
            </a:r>
            <a:endParaRPr lang="fr-FR" sz="1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E67ABD5-EEE9-4592-AE31-236BD0AE893C}"/>
              </a:ext>
            </a:extLst>
          </p:cNvPr>
          <p:cNvSpPr txBox="1"/>
          <p:nvPr/>
        </p:nvSpPr>
        <p:spPr>
          <a:xfrm>
            <a:off x="5288280" y="933175"/>
            <a:ext cx="3238500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1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 projet </a:t>
            </a:r>
            <a:r>
              <a:rPr lang="fr-FR" sz="110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sportif</a:t>
            </a:r>
            <a:r>
              <a:rPr lang="fr-FR" sz="11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fr-FR" sz="110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adapté</a:t>
            </a:r>
          </a:p>
          <a:p>
            <a:pPr algn="just"/>
            <a:endParaRPr lang="fr-FR" sz="11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fr-FR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 projet énonce les valeurs éducatives de l’association engagée dans une démarche de promotion de la santé et les bénéfices attendus pour l’enfant de la pratique. </a:t>
            </a:r>
          </a:p>
          <a:p>
            <a:pPr algn="just"/>
            <a:endParaRPr lang="fr-FR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fr-FR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Il comprend des éléments qui permettent d’assurer un suivi de l’évolution de l’enfant (bilan par étapes, qualités et motivations, …). </a:t>
            </a:r>
          </a:p>
          <a:p>
            <a:pPr algn="just"/>
            <a:endParaRPr lang="fr-FR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fr-FR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 projet doit permettre l’inscription du jeune dans une pratique durable d’une activité sportive. </a:t>
            </a:r>
          </a:p>
          <a:p>
            <a:pPr algn="just"/>
            <a:endParaRPr lang="fr-FR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fr-FR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Il pourra associer les parents.</a:t>
            </a:r>
            <a:endParaRPr lang="fr-FR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526C007-D0D3-4D39-B8DA-C1F2999B7E21}"/>
              </a:ext>
            </a:extLst>
          </p:cNvPr>
          <p:cNvSpPr txBox="1"/>
          <p:nvPr/>
        </p:nvSpPr>
        <p:spPr>
          <a:xfrm>
            <a:off x="1153478" y="201573"/>
            <a:ext cx="730186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200" b="1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</a:rPr>
              <a:t>Ce qui est attendu des associations sportives </a:t>
            </a:r>
            <a:r>
              <a:rPr lang="fr-FR" sz="2200" b="1" dirty="0">
                <a:effectLst/>
                <a:latin typeface="+mj-lt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1659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123954" y="100914"/>
            <a:ext cx="6565320" cy="539991"/>
          </a:xfrm>
        </p:spPr>
        <p:txBody>
          <a:bodyPr>
            <a:normAutofit/>
          </a:bodyPr>
          <a:lstStyle/>
          <a:p>
            <a:r>
              <a:rPr lang="fr-FR" sz="2200" dirty="0">
                <a:solidFill>
                  <a:srgbClr val="002060"/>
                </a:solidFill>
                <a:ea typeface="Times New Roman" panose="02020603050405020304" pitchFamily="18" charset="0"/>
                <a:cs typeface="+mn-cs"/>
              </a:rPr>
              <a:t>Ce qui est attendu des Fédérations sportives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381347" y="834201"/>
            <a:ext cx="4116659" cy="332398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fr-FR" sz="105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Les missions </a:t>
            </a:r>
            <a:endParaRPr lang="fr-FR" sz="105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4214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4214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Promouvoir le dispositif </a:t>
            </a:r>
          </a:p>
          <a:p>
            <a:pPr marL="294214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4214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Mobiliser et accompagner leurs associations affiliées </a:t>
            </a:r>
          </a:p>
          <a:p>
            <a:pPr marL="294214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4214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Mobiliser leurs réseaux territoriaux en appui du déploiement </a:t>
            </a:r>
          </a:p>
          <a:p>
            <a:pPr marL="294214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4214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Appuyer les DRAJES dans la constitution des listes des associations volontaires</a:t>
            </a:r>
          </a:p>
          <a:p>
            <a:pPr marL="294214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4214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Participer à la gouvernance locale, installée par les DRAJES</a:t>
            </a:r>
          </a:p>
          <a:p>
            <a:pPr marL="294214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4214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S’engager à ne pas augmenter leurs tarifs et les coûts annexes pour le public cible du </a:t>
            </a:r>
            <a:r>
              <a:rPr lang="fr-FR" sz="105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Pass’Sport</a:t>
            </a: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94214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Pour celles qui le souhaitent ou le pourront, proposer un tarif adapté aux ressources du public cible afin de réduire le reste à charge pour la famille</a:t>
            </a:r>
          </a:p>
          <a:p>
            <a:pPr marL="294214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4214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381347" y="4169834"/>
            <a:ext cx="4116659" cy="362161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fr-FR" sz="105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La mobilisation des DTN et des CTS dans la mise en œuvre de ces missions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80265" y="834202"/>
            <a:ext cx="4049423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fr-FR" sz="105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 groupe de travail piloté par la direction des sports « PASS SPORT ET MOUVEMENT SPORTIF » </a:t>
            </a:r>
          </a:p>
          <a:p>
            <a:pPr algn="just"/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Objectifs</a:t>
            </a:r>
          </a:p>
          <a:p>
            <a:pPr algn="just"/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Proposer les conditions de la mobilisation du mouvement sportif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Structurer les éléments de langage et de communication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Créer les outils (charte d’engagement, notices techniques « Le compte </a:t>
            </a:r>
            <a:r>
              <a:rPr lang="fr-FR" sz="105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asso</a:t>
            </a: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»….)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Composition </a:t>
            </a:r>
          </a:p>
          <a:p>
            <a:pPr algn="just"/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Représentant du CNOSF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Représentants de CROS / CDOS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Représentants de fédérations sportives et ligues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DTN adjoints en charge du développement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DRAJES</a:t>
            </a:r>
          </a:p>
          <a:p>
            <a:pPr algn="just"/>
            <a:endParaRPr lang="fr-FR" sz="105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05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mi-a</a:t>
            </a:r>
            <a:r>
              <a:rPr lang="fr-FR" sz="105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vril à mi-mai 2021</a:t>
            </a:r>
            <a:endParaRPr lang="fr-FR" sz="105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OTLSHAPE_T_2508efa28ff349da8bc6837b0c12f3f2_LeftVerticalConnector2">
            <a:extLst>
              <a:ext uri="{FF2B5EF4-FFF2-40B4-BE49-F238E27FC236}">
                <a16:creationId xmlns:a16="http://schemas.microsoft.com/office/drawing/2014/main" id="{179A768B-E8C0-49AE-90A8-A36A90422BEA}"/>
              </a:ext>
            </a:extLst>
          </p:cNvPr>
          <p:cNvCxnSpPr/>
          <p:nvPr>
            <p:custDataLst>
              <p:tags r:id="rId1"/>
            </p:custDataLst>
          </p:nvPr>
        </p:nvCxnSpPr>
        <p:spPr>
          <a:xfrm flipH="1">
            <a:off x="4689076" y="942319"/>
            <a:ext cx="120" cy="321587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4265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PREMIER MINISTRE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ésentation20" id="{37C1200E-3D4A-7543-846E-734EA9CAF17D}" vid="{7797F982-CCA4-DB4D-AC08-18BFB5329DA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1217</Words>
  <Application>Microsoft Office PowerPoint</Application>
  <PresentationFormat>Affichage à l'écran (16:9)</PresentationFormat>
  <Paragraphs>182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PREMIER MINISTRE</vt:lpstr>
      <vt:lpstr>Déploiement du Pass’Sport</vt:lpstr>
      <vt:lpstr>Contexte et dispositif</vt:lpstr>
      <vt:lpstr>Notre vision du succès</vt:lpstr>
      <vt:lpstr>Présentation PowerPoint</vt:lpstr>
      <vt:lpstr>Les grandes étapes du processus</vt:lpstr>
      <vt:lpstr>Les principaux jalons </vt:lpstr>
      <vt:lpstr>Présentation PowerPoint</vt:lpstr>
      <vt:lpstr>Ce qui est attendu des Fédérations sportives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MOREAUX CLAIRE</dc:creator>
  <cp:lastModifiedBy>Benoit CHANAL</cp:lastModifiedBy>
  <cp:revision>294</cp:revision>
  <dcterms:created xsi:type="dcterms:W3CDTF">2020-11-17T07:18:28Z</dcterms:created>
  <dcterms:modified xsi:type="dcterms:W3CDTF">2021-04-15T07:12:55Z</dcterms:modified>
</cp:coreProperties>
</file>